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this as one continuous operating flow, followed end to end by a single container.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stages. Everything that follows is one of these five, in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landing screen is where every role enters the workflow.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anything moves, the operator can already see capacity and queue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Container TRLU3696872 enters the story here and stays highlighted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Upload is a two-field step: pick the visit, attach the bill of lading.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paperwork becomes gate authorization.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gate action only changes once validation has cleared.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Placement decisions are made against live map capacity.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Shuttle jobs are the auditable unit of yard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yard map is the shared reference every other screen points back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Crane jobs place the container in a specific inspection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Holds are the exception path; the container never leaves the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Routing after inspection keeps map context intact.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 shuttle job carries the cleared container to the full drop.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journey closes at a specific tier position, fully traceable.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leave them with, then the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a working session on their yard.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3452283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3833283"/>
            <a:ext cx="13735050" cy="2098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133"/>
              </a:lnSpc>
              <a:buNone/>
            </a:pPr>
            <a:r>
              <a:rPr lang="en-US" sz="7800" b="1" spc="-11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7800" dirty="0"/>
          </a:p>
        </p:txBody>
      </p:sp>
      <p:sp>
        <p:nvSpPr>
          <p:cNvPr id="6" name="Text 3"/>
          <p:cNvSpPr/>
          <p:nvPr/>
        </p:nvSpPr>
        <p:spPr>
          <a:xfrm>
            <a:off x="1047750" y="6217444"/>
            <a:ext cx="11576685" cy="1015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81"/>
              </a:lnSpc>
              <a:buNone/>
            </a:pPr>
            <a:r>
              <a:rPr lang="en-US" sz="28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end-to-end workflow for container movement, document control and exception handling</a:t>
            </a:r>
            <a:endParaRPr lang="en-US" sz="2850" dirty="0"/>
          </a:p>
        </p:txBody>
      </p:sp>
      <p:sp>
        <p:nvSpPr>
          <p:cNvPr id="7" name="Shape 4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1378671" y="9131300"/>
            <a:ext cx="644773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→ Documents → Validation → Yard → Inspection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Overview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flow across gate, documents, yard movement and inspection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1968"/>
            <a:ext cx="3093641" cy="2689225"/>
          </a:xfrm>
          <a:prstGeom prst="roundRect">
            <a:avLst>
              <a:gd name="adj" fmla="val 3542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51467" y="3145234"/>
            <a:ext cx="2797638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151467" y="3716734"/>
            <a:ext cx="2797638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51467" y="4207801"/>
            <a:ext cx="2619606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and maps identify containers, spaces and next actions.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4236641" y="2831968"/>
            <a:ext cx="3093773" cy="2689225"/>
          </a:xfrm>
          <a:prstGeom prst="roundRect">
            <a:avLst>
              <a:gd name="adj" fmla="val 3542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11807" y="3145234"/>
            <a:ext cx="27977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4511807" y="3716734"/>
            <a:ext cx="279778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11807" y="4207801"/>
            <a:ext cx="2619743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are collected, validated and the visit is released.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7597114" y="2831968"/>
            <a:ext cx="3093641" cy="2689225"/>
          </a:xfrm>
          <a:prstGeom prst="roundRect">
            <a:avLst>
              <a:gd name="adj" fmla="val 3542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72281" y="3145234"/>
            <a:ext cx="2797638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7872281" y="3716734"/>
            <a:ext cx="2797638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in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7872281" y="4207801"/>
            <a:ext cx="2619606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driver is called forward and given an initial yard position.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10957454" y="2831968"/>
            <a:ext cx="3093773" cy="2689225"/>
          </a:xfrm>
          <a:prstGeom prst="roundRect">
            <a:avLst>
              <a:gd name="adj" fmla="val 3542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232621" y="3145234"/>
            <a:ext cx="27977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11232621" y="3716734"/>
            <a:ext cx="279778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1232621" y="4207801"/>
            <a:ext cx="2619743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Shuttle and crane jobs transfer the container to its target zone.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14317927" y="2831968"/>
            <a:ext cx="3093773" cy="2689225"/>
          </a:xfrm>
          <a:prstGeom prst="roundRect">
            <a:avLst>
              <a:gd name="adj" fmla="val 3542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4593094" y="3145234"/>
            <a:ext cx="27977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14593094" y="3716734"/>
            <a:ext cx="279778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4593094" y="4207801"/>
            <a:ext cx="2619743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Holds are placed, inspections routed and containers cleared.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76300" y="605459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sp>
        <p:nvSpPr>
          <p:cNvPr id="26" name="Text 24"/>
          <p:cNvSpPr/>
          <p:nvPr/>
        </p:nvSpPr>
        <p:spPr>
          <a:xfrm>
            <a:off x="876300" y="6444060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PRINCIPLE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876300" y="6913959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view appears only when it advances the story: queue, map, action, confirmation.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6565900" y="6444060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PRINCIPLE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6565900" y="6913959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Statuses change visibly as work moves from waiting to approved, called in and complete.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12255500" y="6444060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PRINCIPLE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12255500" y="6913959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holds are managed without losing map context or container traceability.</a:t>
            </a:r>
            <a:endParaRPr lang="en-US" sz="1950" dirty="0"/>
          </a:p>
        </p:txBody>
      </p:sp>
      <p:sp>
        <p:nvSpPr>
          <p:cNvPr id="32" name="Shape 30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34" name="Text 31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Command Center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role-based dashboard that starts the workflow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560357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screen centralizes access to every yard tool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Gate, Upload, Validation, Crane, Inspections and Parking lot in one place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607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6893"/>
            <a:ext cx="69605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Operators enter the workflow from the job they need to perform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36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9818"/>
            <a:ext cx="647567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 opens with a crane-random visit and check-in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65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2743"/>
            <a:ext cx="72648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navigation anchors the full process through Yard map and KPIs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889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765668"/>
            <a:ext cx="580104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Navigation friction is reduced for every operating role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354484" y="2717668"/>
            <a:ext cx="9057217" cy="6163866"/>
          </a:xfrm>
          <a:prstGeom prst="roundRect">
            <a:avLst>
              <a:gd name="adj" fmla="val 1545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3956" b="-33956"/>
          <a:stretch/>
        </p:blipFill>
        <p:spPr>
          <a:xfrm>
            <a:off x="8477250" y="2840434"/>
            <a:ext cx="8811684" cy="5918332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Pre-Gate Visibility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Parking lot map shows live visit status by zone and space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Available, occupied and ready-to-enter spaces visible before gate processing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7177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593968"/>
            <a:ext cx="628999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cards quantify capacity and queue state at a glance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607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6893"/>
            <a:ext cx="626874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Clicking a space exposes container, driver and arrival data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36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9818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detail panel supplies context for the next operational decision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6799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556118"/>
            <a:ext cx="649095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Zone-level view keeps the yard readable as volume changes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21462" r="-21462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1008" r="-21008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Intake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gate queue identifies the visit waiting for documents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708104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Container TRLU3696872 appears with status awaiting documents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80411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combine container, driver, flow, lifecycle, zone and space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57950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Arrival time and available actions sit on the same row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Awaiting-documents status routes the visit to Upload before authorization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65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2743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container identifier remains traceable through every later screen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6163866"/>
          </a:xfrm>
          <a:prstGeom prst="roundRect">
            <a:avLst>
              <a:gd name="adj" fmla="val 1545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3027" b="-43027"/>
          <a:stretch/>
        </p:blipFill>
        <p:spPr>
          <a:xfrm>
            <a:off x="8477250" y="2840434"/>
            <a:ext cx="8811684" cy="5918332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Intake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upload captures the bill of lading for the selected visit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563092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waiting visit is selected from the left-side queue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555438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type is chosen before the file is attached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24197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of Lading PDF is uploaded as page 1 of the visit record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56026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 sends the document straight into validation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91471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 can then approve or reject without re-keying the visit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6163866"/>
          </a:xfrm>
          <a:prstGeom prst="roundRect">
            <a:avLst>
              <a:gd name="adj" fmla="val 1545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2426" b="-52426"/>
          <a:stretch/>
        </p:blipFill>
        <p:spPr>
          <a:xfrm>
            <a:off x="8477250" y="2840434"/>
            <a:ext cx="8811684" cy="5918332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Validation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 converts uploaded paperwork into gate authorization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80411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Validator reviews the uploaded document for the selected visit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2961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 documents are queued and selected for approval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1929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 creates a visible authorization for the gate team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08742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Lifecycle advances from pending validation to approved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approved state is what enables the gate to call the driver forward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15664" r="-15664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13017" r="-13017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IN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Release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gate calls the approved driver forward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3401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validated visit returns to the gate queue automatically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42256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action changes from waiting to call-forward execution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5372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Lifecycle updates to called_in with a Gate in action available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9726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Drivers are only called forward once documentation is approved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1208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staff work from status, not from paperwork chasing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9489" r="-9489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16008" r="-16008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IN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Gate-In Placement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Gate-in assigns the container to an operational drop-off slot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700362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gate-in modal lists eligible inspection and drop-off positions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54509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Operators choose the initial position at the moment of entry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91456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parking lot map confirms the assigned space after selection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703666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action is grounded in map capacity, not a disconnected form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00782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context carries into the shuttle job that follows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22768" r="-22768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0656" r="-20656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Transfer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Shuttle jobs move the container from gate to inspection drop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575520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creates a shuttle job automatically after gate-in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715424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job moves the container from gate transfer to inspection drop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4461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Operators start and complete the job to finalize the transfer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714012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list carries type, container, origin, destination, step and status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96259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yard move stays auditable from claim through completion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10079" r="-10079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8307" r="-8307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Map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Zone-level context for drop-off and inspection areas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571460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zones rendered across the tiered yard grid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12133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Drop-off slots and occupancy patterns visible at a glance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554288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tier renders as its own grid with per-cell detail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70851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panel exposes container condition and move options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Inspection, empty, full and damaged zones are distinguished throughout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27826" r="-27826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30363" r="-30363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Crane Execution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Crane jobs complete the move into the inspection area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729830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system creates a crane movement from the inspection drop-off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93581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job runs from INSPECT-DROP to inspection position A-04-T0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3268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Confirmation and completion are recorded against the job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3174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crane view pairs current work with available positions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519611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options stay visible during execution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30034" r="-30034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4302" r="-24302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Handling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holds place a container under controlled review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8531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inspection is opened directly from the container number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Entering the container finds the unit and creates a pending inspection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607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6893"/>
            <a:ext cx="506427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container is held until the issue is resolved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36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9818"/>
            <a:ext cx="63454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inspections can pass or fail with a recorded outcome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65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2743"/>
            <a:ext cx="54245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Resolving the inspection clears the container hold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889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765668"/>
            <a:ext cx="72935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container stays linked through gate, yard, crane and inspection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354484" y="2717668"/>
            <a:ext cx="9057217" cy="6163866"/>
          </a:xfrm>
          <a:prstGeom prst="roundRect">
            <a:avLst>
              <a:gd name="adj" fmla="val 1545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9625" b="-59625"/>
          <a:stretch/>
        </p:blipFill>
        <p:spPr>
          <a:xfrm>
            <a:off x="8477250" y="2840434"/>
            <a:ext cx="8811684" cy="5918332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Resolution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Cleared containers are routed to the full container zone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route modal chooses a destination from the inspection outcome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7177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593968"/>
            <a:ext cx="706532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container is routed from inspection to the full container zone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607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6893"/>
            <a:ext cx="67560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yard map confirms inspection-drop and final zone context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36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9818"/>
            <a:ext cx="609353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context is preserved throughout the exception path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65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2743"/>
            <a:ext cx="668508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 decisions remain tied to the original container record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20417" r="-20417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8915" r="-28915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Transfer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Shuttle job moves the cleared container to the full drop-off slot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704364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outbound shuttle job runs from INSPECT-DROP to FULL-DROP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625259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pending job is started and completed by the operator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713081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yard map shows the container arriving at the full drop-off slot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79102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Drop-off slots stay separated by gate, full, empty and damaged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31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9368"/>
            <a:ext cx="515318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occupancy updates as the move completes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18699" r="-18699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3200" r="-23200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Placement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crane job sets the container in its final tier position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4149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7668"/>
            <a:ext cx="68330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crane job is created from FULL-DROP to final position A-11-T0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441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60593"/>
            <a:ext cx="594030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 positions are listed by zone, bay, row and tier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734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3518"/>
            <a:ext cx="640582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Completion places the container in the Full Container Zone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702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6443"/>
            <a:ext cx="690785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position panel confirms container, condition and assignment time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656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2743"/>
            <a:ext cx="57428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container remains movable from the same panel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354484" y="2717668"/>
            <a:ext cx="9057217" cy="2986617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21068" r="-21068" t="0" b="0"/>
          <a:stretch/>
        </p:blipFill>
        <p:spPr>
          <a:xfrm>
            <a:off x="8477250" y="2840434"/>
            <a:ext cx="8811684" cy="274108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354484" y="5894784"/>
            <a:ext cx="9057217" cy="2986749"/>
          </a:xfrm>
          <a:prstGeom prst="roundRect">
            <a:avLst>
              <a:gd name="adj" fmla="val 318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rcRect l="-20060" r="-20060" t="0" b="0"/>
          <a:stretch/>
        </p:blipFill>
        <p:spPr>
          <a:xfrm>
            <a:off x="8477250" y="6017551"/>
            <a:ext cx="8811684" cy="2741216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84312" y="9423400"/>
            <a:ext cx="355012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3" name="Text 1"/>
          <p:cNvSpPr/>
          <p:nvPr/>
        </p:nvSpPr>
        <p:spPr>
          <a:xfrm>
            <a:off x="1047750" y="1257300"/>
            <a:ext cx="14716125" cy="146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625"/>
              </a:lnSpc>
              <a:buNone/>
            </a:pPr>
            <a:r>
              <a:rPr lang="en-US" sz="5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status, controlled handoffs, visible movement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1047750" y="2967831"/>
            <a:ext cx="1373505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154"/>
              </a:lnSpc>
              <a:buNone/>
            </a:pPr>
            <a:r>
              <a:rPr lang="en-US" sz="22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container stays traceable from initial planning through gate authorization, yard transfer, inspection handling and final routing.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47750" y="452993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WORKFLOW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47750" y="5037931"/>
            <a:ext cx="5140833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Gate, upload, validation, shuttle, crane and inspection work as one operating sequence.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648450" y="452993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MAP-DRIVEN DECISIONS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648450" y="5037931"/>
            <a:ext cx="5140833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parking and yard maps show space, status and the next best action.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249150" y="452993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AUDITABLE EXECUTION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2249150" y="5037931"/>
            <a:ext cx="5140833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status change and movement job is visible, actionable and tied to a container ID.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3786776" y="9131300"/>
            <a:ext cx="3798821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4076965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457965"/>
            <a:ext cx="17811750" cy="9181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184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6600" dirty="0"/>
          </a:p>
        </p:txBody>
      </p:sp>
      <p:sp>
        <p:nvSpPr>
          <p:cNvPr id="6" name="Text 3"/>
          <p:cNvSpPr/>
          <p:nvPr/>
        </p:nvSpPr>
        <p:spPr>
          <a:xfrm>
            <a:off x="1047750" y="5661819"/>
            <a:ext cx="375298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47750" y="6112669"/>
            <a:ext cx="3752982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Toronto, Ontario, Canada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5602552" y="5661819"/>
            <a:ext cx="2593763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602552" y="6112669"/>
            <a:ext cx="2593763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(416) 402-4551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9103519" y="5661819"/>
            <a:ext cx="416058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103519" y="6112669"/>
            <a:ext cx="416058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miguel@flowopsglobal.com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047750" y="9131300"/>
            <a:ext cx="225673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flowopsglobal.com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3786776" y="9131300"/>
            <a:ext cx="3798821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CYOS Container Yard Operations</a:t>
            </a:r>
            <a:endParaRPr lang="en-US" sz="1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2026-07-28T06:04:33Z</dcterms:created>
  <dcterms:modified xsi:type="dcterms:W3CDTF">2026-07-28T06:04:33Z</dcterms:modified>
</cp:coreProperties>
</file>