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notesMasterIdLst>
    <p:notesMasterId r:id="rId9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notesMaster" Target="notesMasters/notesMaster1.xml"/><Relationship Id="rId93" Type="http://schemas.openxmlformats.org/officeDocument/2006/relationships/presProps" Target="presProps.xml"/><Relationship Id="rId94" Type="http://schemas.openxmlformats.org/officeDocument/2006/relationships/viewProps" Target="viewProps.xml"/><Relationship Id="rId95" Type="http://schemas.openxmlformats.org/officeDocument/2006/relationships/theme" Target="theme/theme1.xml"/><Relationship Id="rId9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TMS as one system spanning procurement through settlement.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domains. Everything that follows sits in one of them, in this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daily home screen: exceptions first, then financial and operational KPIs.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Parties are the trading-partner master every transaction points back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Organizations model internal structure, optionally linked to a legal party.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location master behind appointments, lanes and 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Regions are the geographic groupings charge rules resolve against.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Modes are the shared vocabulary for how freight moves.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Service levels set the promise ETA and on-time measurement are judged against.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Commodity data is what makes rating and compatibility checks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Item dimensions and flags feed chargeable weight and load building.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Profiles are reusable; groups are what tendering enforces against.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decide what planning may legitimately substitute.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Physical assets, distinct from the type profiles that describe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implementation loader: all-or-nothing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driver record, seven tabs.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Licence expiry is one of the dashboard compliance alerts.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Qualification is required; it gates dispatch.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Availability and eligibility are deliberately separate flags.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ELD and payroll live on the driver, not a separate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Performance data feeds carrier scorecards and dispatch prioritization.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Rules are master data, not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resolver pattern: most specific match, then priority.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Calendars bound what appointments can be booked.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charge catalog sits on the same screen as calendars.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Required and chargeable are independent flags.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follow the same scope-and-resolve pattern.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downstream traces back to a PO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Incoterms and payment terms are captured up front.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release is the bridge from commercial order to transport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the number blank and the system generates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Planned versus released quantity is visible line by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Constraints are declared per order and honoured by planning.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Documents live on the release, not in an email thread.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is explicit, so the right party sees the thread.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Draft to approved to ready to order release.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Shipments are where released demand becomes a movement.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rate used is recorded, not just the amount.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shipment line points back to its release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Compliance checks are records with a result code, not a checkbox.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traceability story in one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 is a gate for closeout and invoicing.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Closeout is rule-driven and shows exactly what is blocking.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document engine as releases; type-driven.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Ship units are the physical layer between items and trailers.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Capacity limits are what palletization plans against.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Method-driven, with its own lifecycle.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Placarding is a tracked requirement, not a 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OS&amp;D is tracked to resolution, with a claim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Estimates are actualized, not left as forecasts.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trip is the physical movement; shipments ride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Planned versus actual start and end are both captured.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trip must be accepted before it can be dispatched.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Feasibility is checked before commitment, not after.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Reverse logistics closes the order-to-cash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carrier register; status controls tender eligibility.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header strip is the risk view planners see before tendering.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specific discount wins.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 is a negotiated simplification for mixed freight.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Capacity is shown next to price so award is not cost-only.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is retained per record: telematics or manual.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Charges are deactivated, never deleted — historical rating stays intact.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Allocation is the bridge from freight cost to the GL.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Planners test before committing.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Power-unit and towed-unit rules are enforced by the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Scope decides how many streams merge.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Events are reversed rather than deleted.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Downstream publishing is configured, not coded.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two streams are what make custody defensible.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Excursions are flagged automatically against the configured 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Handoffs are verified, disputed or voided — never edited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Superseding creates a version; notifications track to acknowledgement.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Door capability prevents booking freight a dock cannot handle.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Zones carry capacity; assets carry placement.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Gate timestamps are the source for detention and dwell.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Completing a move updates asset placement automatically.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Carriers request against published capacity rather than calling.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Margin is computed, not typed.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invoice register; status carries the audit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Line-level variance is the core of freight audit.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batch what goes to AP or 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Failures are visible and reprocessable, not silent.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KPIs are a catalog, not hardcoded charts.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Role grants are effective-dated, so access has a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Roles are named for the job, not the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View, manage and approve are granted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Approvals are records with a step position and status.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Disputes get resolved on the record, not in a mailbox.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leave them with, then the 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a working session on their lanes, fleet and settlement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image" Target="../media/image-6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image" Target="../media/image-69-2.png"/><Relationship Id="rId3" Type="http://schemas.openxmlformats.org/officeDocument/2006/relationships/image" Target="../media/image-6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image" Target="../media/image-7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image" Target="../media/image-7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image" Target="../media/image-72-2.png"/><Relationship Id="rId3" Type="http://schemas.openxmlformats.org/officeDocument/2006/relationships/image" Target="../media/image-7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image" Target="../media/image-73-2.png"/><Relationship Id="rId3" Type="http://schemas.openxmlformats.org/officeDocument/2006/relationships/image" Target="../media/image-7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image" Target="../media/image-74-2.png"/><Relationship Id="rId3" Type="http://schemas.openxmlformats.org/officeDocument/2006/relationships/image" Target="../media/image-7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image" Target="../media/image-7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image" Target="../media/image-7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image" Target="../media/image-7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image" Target="../media/image-7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image" Target="../media/image-8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png"/><Relationship Id="rId2" Type="http://schemas.openxmlformats.org/officeDocument/2006/relationships/image" Target="../media/image-8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image" Target="../media/image-8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png"/><Relationship Id="rId2" Type="http://schemas.openxmlformats.org/officeDocument/2006/relationships/image" Target="../media/image-8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image" Target="../media/image-8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png"/><Relationship Id="rId2" Type="http://schemas.openxmlformats.org/officeDocument/2006/relationships/image" Target="../media/image-8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png"/><Relationship Id="rId2" Type="http://schemas.openxmlformats.org/officeDocument/2006/relationships/image" Target="../media/image-8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png"/><Relationship Id="rId2" Type="http://schemas.openxmlformats.org/officeDocument/2006/relationships/image" Target="../media/image-8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png"/><Relationship Id="rId2" Type="http://schemas.openxmlformats.org/officeDocument/2006/relationships/image" Target="../media/image-88-2.png"/><Relationship Id="rId3" Type="http://schemas.openxmlformats.org/officeDocument/2006/relationships/image" Target="../media/image-8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624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624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3452283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3833283"/>
            <a:ext cx="13735050" cy="2098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133"/>
              </a:lnSpc>
              <a:buNone/>
            </a:pPr>
            <a:r>
              <a:rPr lang="en-US" sz="7800" b="1" spc="-11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7800" dirty="0"/>
          </a:p>
        </p:txBody>
      </p:sp>
      <p:sp>
        <p:nvSpPr>
          <p:cNvPr id="6" name="Text 3"/>
          <p:cNvSpPr/>
          <p:nvPr/>
        </p:nvSpPr>
        <p:spPr>
          <a:xfrm>
            <a:off x="1047750" y="6217444"/>
            <a:ext cx="11969115" cy="10152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81"/>
              </a:lnSpc>
              <a:buNone/>
            </a:pPr>
            <a:r>
              <a:rPr lang="en-US" sz="28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purchase order to payment on one platform: master data, planning, rating, execution and financial settlement</a:t>
            </a:r>
            <a:endParaRPr lang="en-US" sz="2850" dirty="0"/>
          </a:p>
        </p:txBody>
      </p:sp>
      <p:sp>
        <p:nvSpPr>
          <p:cNvPr id="7" name="Shape 4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47750" y="9131300"/>
            <a:ext cx="191869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5317127" y="9131300"/>
            <a:ext cx="211543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Overview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Map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operating domains built on one traceable data model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51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151467" y="3526234"/>
            <a:ext cx="221657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51467" y="4017301"/>
            <a:ext cx="2091267" cy="2371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Parties, locations, regions, modes, commodities, items, equipment, drivers and the rules that govern them.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3670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945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3945467" y="3526234"/>
            <a:ext cx="221657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945467" y="4017301"/>
            <a:ext cx="2091267" cy="203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 orders, releases, ship units, shipments, trips, hazmat, OS&amp;D, emissions and returns.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464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39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6739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739467" y="4355968"/>
            <a:ext cx="2091267" cy="203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qualification, tendering, LTL tariffs, spot quotes, fuel, accessorials and cost allocation.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9258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33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9533467" y="3526234"/>
            <a:ext cx="221657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533467" y="4017301"/>
            <a:ext cx="2091267" cy="203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Dispatch, tracking, cold chain, documents, notifications and yard, dock and gate operations.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12052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327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3300" dirty="0"/>
          </a:p>
        </p:txBody>
      </p:sp>
      <p:sp>
        <p:nvSpPr>
          <p:cNvPr id="23" name="Text 21"/>
          <p:cNvSpPr/>
          <p:nvPr/>
        </p:nvSpPr>
        <p:spPr>
          <a:xfrm>
            <a:off x="12327467" y="3526234"/>
            <a:ext cx="221657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2327467" y="4017301"/>
            <a:ext cx="2091267" cy="1704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Profitability, carrier invoices, freight audit, settlement groups and payables.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14846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5121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300" dirty="0"/>
          </a:p>
        </p:txBody>
      </p:sp>
      <p:sp>
        <p:nvSpPr>
          <p:cNvPr id="27" name="Text 25"/>
          <p:cNvSpPr/>
          <p:nvPr/>
        </p:nvSpPr>
        <p:spPr>
          <a:xfrm>
            <a:off x="15121467" y="3526234"/>
            <a:ext cx="2216573" cy="376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15121467" y="4017301"/>
            <a:ext cx="2091267" cy="1704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Integration, reporting, security and roles, audit trail, approvals and collaboration.</a:t>
            </a:r>
            <a:endParaRPr lang="en-US" sz="1875" dirty="0"/>
          </a:p>
        </p:txBody>
      </p:sp>
      <p:sp>
        <p:nvSpPr>
          <p:cNvPr id="29" name="Shape 27"/>
          <p:cNvSpPr/>
          <p:nvPr/>
        </p:nvSpPr>
        <p:spPr>
          <a:xfrm>
            <a:off x="876300" y="6974284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sp>
        <p:nvSpPr>
          <p:cNvPr id="30" name="Text 28"/>
          <p:cNvSpPr/>
          <p:nvPr/>
        </p:nvSpPr>
        <p:spPr>
          <a:xfrm>
            <a:off x="876300" y="7287551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INSTANCE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876300" y="7757451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legal entities, business units, currencies, languages and tax jurisdictions.</a:t>
            </a:r>
            <a:endParaRPr lang="en-US" sz="1950" dirty="0"/>
          </a:p>
        </p:txBody>
      </p:sp>
      <p:sp>
        <p:nvSpPr>
          <p:cNvPr id="32" name="Text 30"/>
          <p:cNvSpPr/>
          <p:nvPr/>
        </p:nvSpPr>
        <p:spPr>
          <a:xfrm>
            <a:off x="6565900" y="7287551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6565900" y="7757451"/>
            <a:ext cx="5310886" cy="11152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Statuses, numbering, validation and workflows configured by unit, customer, carrier, mode and lane.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2255500" y="7287551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TRACEABLE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2255500" y="7757451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record links from PO line through release, shipment, stop, charge, invoice, bill and payment.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876300" y="922443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Dashboard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Role-based alerts, receivables position and live operational KPIs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Action-first alert band surfaces expiring compliance certificates and at-risk shipments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alert links straight into the record that needs attention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Receivables position shows collected versus outstanding across all client bills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releases, revenue billed, outstanding AR and collected tracked live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Tender, shipment, dock, yard and driver metrics grouped with trend indicators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search reaches shipments, orders and carriers from any screen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4976" r="-4976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registry for buyers, suppliers, carriers and customers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Buyers, suppliers, carriers, customers and other trading partners in one master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 code, name, type, status and primary contact on every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badges distinguish supplier, buyer, carrier and customer roles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status controls whether a party can be used downstream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 ID, legal name and billing contact maintained per party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315" b="-4031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business units, divisions and legal entities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 code, name and type define each internal unit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Free-text organization type accepts a suggestion or your own value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 party ties the organization to a legal or trading entity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18445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organization builds the org tree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multiple operating companies, regions and countries in one instance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3341" b="-1334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Facilities, DCs, ports, terminals, stores and yards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94799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facility type held in one location master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Code, name, type, city, country and status per record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code, name or city and filter by type and status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import and export support bulk maintenance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Locations are referenced by appointments, lanes and rating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9129" b="-1912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areas and rating zones with members and nesting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Regions define service areas, rating zones and delivery zones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 from and to dates version every definition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Members declare what falls inside by state, postal code or city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 regions nest underneath with a containment type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 definitions drive region-scoped charge rules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597" b="-159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Modes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Truck, rail, ocean, air, parcel and intermodal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 code and name define each mode of transport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 type classifies it as truck, rail, ocean, air or parcel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status controls availability to planning and rating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Modes are shared by rating, tendering and reporting alike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8278" b="-5827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Levels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 commitments such as Next Day, 2-Day and Economy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level code and name define each transit commitment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56455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transit hours drive ETA calculation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rank orders service levels, lower being higher priority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status governs which levels planning may select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7231" b="-2723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Commodities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Handling, temperature and freight-class attributes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 and temperature class classify each commodity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and max temperature bound the acceptable range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Hazmat class, freight class and NMFC code captured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Stackability rule and compatibility group drive load building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 inherit classification through a commodity link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729" b="-672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SKUs with dimensions, weight and handling flags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 number, description, default UOM and type per SKU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507736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commodity link inherits classification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weight and volume held with their own units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Length, width and height captured, each able to override the default unit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Stackable, fragile, hazmat and temperature-controlled flags set per item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881" b="-88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Types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Reusable profiles with capacity, dimensions and capabilities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Identity, Capacity, Dimensions, Temperature and Capabilities on tabs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Code, name, category and status identify each profile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Profiles roll up to one or more equipment type groups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 are added and removed without editing the profile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Profiles are deactivated rather than deleted, preserving history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4521" b="-1452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Type Groups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Classifications that equipment profiles roll up to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Van, Reefer and Flatbed classify what planning may substitute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carries a code, name and constraint mode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Enforced constraints block incompatible equipment assignment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 keep equipment matching consistent across planning and dispatch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6532" b="-46532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&amp; Fleet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assets with availability and maintenance status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Tractors, trailers and containers registered as physical assets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number, type and owning carrier per vehicle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state tracked separately from availability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 and assigned states reflect live dispatch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2757" b="-5275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Bulk Import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loading for equipment types, groups and vehicles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types, groups or vehicles created from a CSV file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and optional columns documented per import type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50893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downloadable header template starts the file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25706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pasted directly or loaded from disk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row is checked first: if one row is invalid, nothing is imported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7009" b="-700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Identity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master with employment and terminal assignment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60995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code and name identify each record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tabs organize identity, contact, license, compliance, dispatch, pay and performance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Status, driver type and employment type recorded per driver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520760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links the driver to the operating provider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terminal and default dispatcher tie them to a location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0059" b="-2005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Licensing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licence detail and expiry tracking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licence number and class held per driver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2141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Issuing jurisdiction recorded alongside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Expiry date drives regulatory compliance monitoring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Approaching expiries surface as dashboard alerts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1606" b="-3160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Compliance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Qualification status and medical certification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Qualification status is required on every driver record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status tracked independently of qualification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certificate expiry recorded and monitored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Drivers who are not qualified are excluded from dispatch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1306" b="-3130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Dispatch Readiness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Availability, eligibility and current equipment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Availability and dispatch-eligible flags maintained separately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Available-for-dispatch controls inclusion in assignment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1786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power unit recorded per driver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power unit and trailer show live assignment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9579" b="-2957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ELD &amp; Payroll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Telematics identity and pay configuration on the driver record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ELD provider, driver ID and HOS rule set configured per driver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rate, mileage rate and hourly rate held with currency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Detention pay eligibility and rate captured for settlement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group, cost center and GL code connect drivers to accounting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Payroll and tax references stored as opaque tokens, never raw identifiers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916" b="-91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Performance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Safety, service and incident scoring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score and driver rating held on fixed scales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pickup, on-time delivery and acceptance rate tracked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Incident, accident, claim and late delivery counts recorded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CSA and CVOR score kept with the last incident date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 carrier scorecards and dispatch prioritization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7087" b="-708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Rules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Compatibility, palletization and allocation declared as data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Commodity compatibility, palletization and freight allocation rules in one place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Incompatible and requires-segregation pairs declared explicitly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289702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rule carries a severity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are added and removed without a software release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8232" b="-38232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Activity Rules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declared required, optional or conditional by scope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activity is declared required, optional or conditional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narrows a rule to a stop type, or stays a wildcard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breaks ties between equally specific rules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resolver picks the most specific match, then the highest priority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resolve tester shows which rule would apply before go-live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5558" b="-2555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Facility Calendars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windows per location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Shipping and receiving windows defined per location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and close timestamps bound each window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Windows drive appointment availability and block out-of-hours booking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status retires a window without deleting it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9031" b="-3903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Accessorial Charge Catalog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Charges maintained beside the facility calendars they apply to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 code, name, basis and default amount per charge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72535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Per-hour, per-stop and flat bases supported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329793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Taxability recorded per charge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Charges maintained beside the facility calendars they apply to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Deleting a charge never rewrites historical rating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7444" b="-2744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Services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Value-added services, required or chargeable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Catalogue of value-added services such as inside delivery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service carries a code, name and description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and chargeable flags set independently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0627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attach to region charge rules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2708" b="-2270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Requirements &amp; Region Charges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documents are mandatory, and which charges a geography triggers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document types declared per entity and tracked to status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scoped by mode, country, customer and shipment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 of delivery and customs paperwork enforced before closeout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 charge rules bind a charge to a region as origin, destination or lane part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rule points at a charge code or a special service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Chargeable flags separate billable from merely mandatory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4440" r="-4440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6822" r="-6822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 Orders &amp; PO Lines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 commitments to suppliers — the start of the order-to-cash flow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 commitments to suppliers held as purchase orders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5297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PO line visible across all POs in one list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Fulfillment rolls up from order releases onto the line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Unfulfilled-only filter isolates remaining demand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filter narrows to the lines a planner cares about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657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534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 are edited from within their purchase order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1832" b="-11832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3122" r="-3122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a Purchase Order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 first, then lines on the next screen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number, status, buyer and supplier form the header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date and requested delivery date both captured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70890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Currency and Incoterms recorded per order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Ship-from, ship-to and bill-to locations selected from the location master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terms held on the header for downstream billing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0944" b="-1094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Releases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Releasing ordered quantity into executable, shippable demand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Releases turn ordered quantity into shippable demand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 by release number, status, direction, shipper and consignee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shipment and unplan act directly on the selection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release line across all releases visible in one list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Temperature-controlled and hazmat filters isolate special handling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Released and planned quantities tracked per line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12375" r="-12375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7923" r="-7923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Header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Identity, routing, parties and dates on tabbed sub-forms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 split across Identity, Routing, Parties and source, and Dates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 marks the release inbound or outbound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the release number blank to auto-generate it from shipper, consignee and date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74456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and priority drive planning sequence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Lines, constraints, documents, collaboration and history on the release tabs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3714" b="-2371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Lines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Item, quantity and pallet roll-up per line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line carries item, released quantity and planned quantity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14616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of measure held per line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PO line link ties the release back to the purchase order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 roll-up shows how the line was built into ship units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 added, edited and removed from the release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7739" b="-3773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Constraints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Carrier, mode, equipment and temperature rules per order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Constraints declared per order across fifteen types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Carrier, mode, service level, equipment type and group all constrainable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Commodity, temperature and hazmat constraints supported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Location, pickup window, delivery window and route constraints available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 set to required or preferred, with a scope and a value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531" b="-153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Documents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Paperwork attached directly to the order release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attached per release with a document type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4872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PDF, PNG and JPEG accepted up to 25 MB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9794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Attached files are listed with their type badge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are removed without affecting the release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document model is shared with shipments and trips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4865" b="-3486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Collaboration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Threads addressed to a specific audience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514212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Threads started against a release with a subject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chosen from supplier, carrier, customer or warehouse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Finance, planner and internal audiences also available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Keeps order conversations attached to the order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Mirrors the collaboration model used on shipments and invoices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5347" b="-1534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Instructions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 shipping instructions against a purchase order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 instructions declare what to ship, how much and when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Instruction number and ready-to-ship date per instruction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Supplier, buyer, ship-from and ship-to captured together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43969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 added item by item with quantities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Lifecycle runs draft, approved, ready, then order release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657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534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pipeline counter shows how many are ready to ship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7498" b="-749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Shipments &amp; Loads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Consolidating released demand into transport movements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Released demand consolidated into transport movements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number, type, weight and volume per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tracks created through planned and beyond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Shipments generated from a release keep the release in their number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 tabs cover costs through history on each shipment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80723" b="-80723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Costs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rate utilized and the cost lines it produced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offering and offering type recorded per shipment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45686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and base freight shown alongside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5962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lines listed by type, charge and status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6010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and actual amounts distinguished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delivered or closed shipments can be invoiced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991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5867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invoice is disabled until the shipment qualifies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7019" b="-1701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Lines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Planned versus shipped quantity per item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line carries item, planned and shipped quantity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5207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 and volume held per line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5923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line reference links back to the order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39487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 added and edited on the shipment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Roll-ups give shipment weight and volume totals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3134" b="-3313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 &amp; Compliance Checks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Denied party, export control and customs screening per shipment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55887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check types run against a shipment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Denied party, export control and import control screening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Hazmat, security and customs data checks included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completeness checked as part of the same set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2459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check carries a status and a result code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4084" b="-1408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Trace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linked record from load through payment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and order releases linked with their statuses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26039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lines listed with amounts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invoices and customer bills linked when raised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allocations and payments shown on the same trace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13904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Counts make gaps obvious at a glance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324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200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screen answers what happened to this shipment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91" b="-69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 of Delivery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Captured on the shipment at delivery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 by and delivered by captured at delivery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77233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Free-text notes recorded alongside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0185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 status is visible on the shipment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41786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proof of delivery blocks closeout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requirements can make POD mandatory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5942" b="-45942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Closeout Gates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Explicit conditions a shipment must satisfy to close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64400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Closeout is blocked until every gate passes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terminal, delivered and proof of delivery checked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open exceptions, disputed costs or open claims required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52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stop activities must all be complete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gate states its own reason in plain language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7357" b="-1735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Documents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Bills of lading and supporting paperwork on the movement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503807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attached per shipment with a type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of lading, POD and customs paperwork supported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344418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PDF, PNG and JPEG up to 25 MB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60224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Attached documents listed and removable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Collaboration threads sit on the adjacent tab with the same audience model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0108" b="-3010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Units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Pallets, cartons and crates as physical handling units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Pallets, cartons and crates registered as handling units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82574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unit number and type per unit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6626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Stackable and other flags shown as badges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29003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tracks packing state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Units opened to manage dimensions and contents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1811" b="-6181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Unit Detail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Dimensions, capacity limits and packed contents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Status, stackable, sealed and gross weight summarized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Length, width and height captured with per-axis units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weight and max volume set the capacity limits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Contents list the items packed onto the unit with quantities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 added and removed without rebuilding the unit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440" b="-544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Palletization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Plans describing how a release is built into ship units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Plans describe how an order release becomes ship units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options include by order, weight, cube and temperature class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337739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Plans created per order release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runs draft, calculated, approved, released and cancelled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506572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Plans are deleted without touching the release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9174" b="-2917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Hazmat Declarations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Dangerous-goods documentation per shipment and order line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number, hazard class and packing group per declaration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Declarations attach to shipments and order lines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21748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Placard-required flag tracked explicitly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353280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moves through validation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 compliance checks and document requirements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3472" b="-43472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OS&amp;D Reports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Over, short and damaged freight recorded at delivery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Overage, shortage and damage recorded at delivery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99820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 and reason code captured per report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50159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tied to the shipment they occurred on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runs reported, under review, validated and resolved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Claim-required status routes the case into claims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324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200775"/>
            <a:ext cx="452278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 and closed states end the record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3151" b="-2315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Estimates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emissions per shipment, trip or order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519916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Emissions estimated per shipment, trip or order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Methodology recorded per estimate, such as GLEC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512378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Kilograms of CO2 equivalent held with distance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runs estimated, actualized, adjusted and allocated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9691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and archived states close the record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991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5867400"/>
            <a:ext cx="437624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running total sits on the screen header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2204" b="-2220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Trips &amp; Stops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vehicle journeys and their ordered stop sequence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42208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Trips represent physical vehicle journeys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6723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 number, type, tractor and trailer per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752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629025"/>
            <a:ext cx="459409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tracks planned through completion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276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152900"/>
            <a:ext cx="513659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Trips generated from a release carry its number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00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4676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Stops are held in an ordered sequence on the trip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0547" b="-6054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 Detail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Carrier, driver, equipment, distance and cost on one record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 number, type, status and currency on the header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02714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Tractor and trailer numbers recorded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Carrier, driver and equipment type assigned per trip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77075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distance and total cost held on the trip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Planned start and end captured alongside actual start and end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707" b="-270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Status, Stops &amp; ETA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Tendering, stop sequence, consolidation and at-risk tracking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 and cancel act on the load from its status panel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readiness lists what is missing: carrier, driver, equipment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trip must be accepted before it can be dispatched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Stops listed in sequence with planned arrival and status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Unassigned shipments consolidated onto the load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507096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 panel counts arrived, late and at-risk stops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757" b="-275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Feasibility &amp; Field Execution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checks, route plans and stop-level activity capture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Feasibility checks carrier and equipment assignment on the load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Hazmat and temperature commodities checked against the load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53355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Optimized route plans generated per load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execution captures activities as driver or other roles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340402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 recorded stop by stop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324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200775"/>
            <a:ext cx="39938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roll-up sits at the foot of the trip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829" b="-82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TO CASH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Authorized customer returns moved back through the reverse pipeline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authorizations created with a number and reason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3565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Damaged and other reason codes supported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0470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Disposition recorded, such as restock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511651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authorizations become return orders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Returns move back through the reverse pipeline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991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5867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Authorizations closed when the return completes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4716" b="-5471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Transportation providers used on trips and shipments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60573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transportation providers in one register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3856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code, name, SCAC and status per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752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629025"/>
            <a:ext cx="435034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controls eligibility to be tendered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276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152900"/>
            <a:ext cx="464458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carriers created from the same screen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0375" b="-6037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Profile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Risk, compliance and financial exposure up front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header strip summarizes risk, onboarding and service state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Insurance, compliance and scorecard status shown before tendering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contract count and outstanding balance visible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Addresses, services and lanes, qualifications, performance, financials and notifications by tab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 party keeps one legal identity across the platform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8816" b="-881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LTL Tariff Discounts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Discounts off the gross class rate with a minimum charge floor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 breaks and class rates form the structure the calculator prices against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1988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Discounts apply off the gross class rate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6702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absolute minimum charge sets the floor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discount can be tariff-wide or scoped to a class, a break, or both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calculator applies the most specific discount that matches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3328" b="-2332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 Mappings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an actual freight class on another class rate row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Freight-All-Kinds maps an actual freight class to a rated class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shipment is then priced on the rated class rate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common negotiated term that simplifies mixed commodities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299467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Mappings are held per tariff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1046" b="-2104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 Quotes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Request, compare and award carrier and broker spot rates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Quote requests created with their own number and tracked by status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Issued, quoted, expired and cancelled states filterable from the list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count and best available rate summarized on the header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response records carrier, quoted amount, capacity and status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availability shown next to price, so award is not cost-only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 responses, mark quoted, cancel or expire from one control row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549" b="-4549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10099" r="-10099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 Records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Consumption telemetry feeding surcharge and emissions work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 logged by carrier, fuel type, quantity, unit and cost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count, total quantity and total cost summarized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retained per record, telematics or manual entry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36003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Filterable by carrier and fuel type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5436" b="-2543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Accessorials &amp; Surcharges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charge catalog and the region rules that apply it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 code, name, type, basis and default amount defined centrally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72535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Per-hour, per-stop and flat bases supported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264062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Taxability set per charge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Charges are deactivated rather than deleted, preserving historical rating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 rules on the same screen control where each charge applies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2691" b="-3269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&amp; RATING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Cost Allocation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built up on the shipment, then distributed across stops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lines built up on shipments and trips by type and charge code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freight, fuel and accessorials tracked as separate lines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and actual amounts distinguished on every line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allocations distribute cost to the stops that caused it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responsible party is named per allocation, such as shipper or consignee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totals keep allocated amounts reconciled to the original charge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3263" r="-3263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5632" b="-5632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Scenarios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 and carrier-selection what-ifs before commitment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71502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Scenarios named and typed before running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sourcing, consolidation, mode shift and network optimization types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Facility region, private fleet and continuous move also supported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scenario is compared baseline-versus-scenario before adoption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5291" b="-4529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Assignment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Binding carrier, trip, driver and equipment under rules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Assignment binds carrier, trip, shipment, driver, tractor and trailer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tractor must be a power unit and the trailer a towed unit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statuses mark the driver and vehicles as assigned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Completing or cancelling releases them back to available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Dispatched and completed timestamps recorded, completion never before dispatch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137" b="-513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 &amp; Visibility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Tracking, seal and mobile streams merged into one timeline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90376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timeline is scoped to a trip or a shipment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11300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 scope shows tracking events only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752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629025"/>
            <a:ext cx="515478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scope merges all three event streams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276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152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event shows its type, source and timestamp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65288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can be reversed rather than deleted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3914" b="-2391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 Event Log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visibility event log behind the merged timeline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visibility events logged per trip and shipment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name, type, source and timestamp per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95483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Telematics and manual sources distinguished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created manually when a feed is unavailable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undoes an event without deleting the record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7452" b="-57452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Definitions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status changes emit milestones, and where they publish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Definitions declare which status changes emit milestone events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61810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names its triggering entity and status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targets listed per event: ERP, WMS, Finance, Carrier and BI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Order, shipment, invoice and billing milestones all covered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34903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Subscriptions are configured, not coded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-1429" r="-1429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Seal &amp; Mobile Events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Chain-of-custody and driver-app evidence as first-class records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Seal events log applied, verified and broken states against a seal number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seal event names the role that recorded it and when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events capture driver-app milestones such as arrived at stop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is retained per event, separating driver-app from telematics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can be entered manually when a device or feed is unavailable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three streams roll into the merged shipment timeline for audit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2473" r="-2473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160" r="-160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Chain Temperature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Readings with automatic excursion flagging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count, excursion count, min and max temperature summarized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Readings logged against a probe with a unit of measure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band min and max define the acceptable range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reading falls outside the band, the excursion flag is set automatically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0472" b="-20472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of Custody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Party-to-party handoffs recorded on the shipment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Handoffs recorded from one party to another with a timestamp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handoff can be verified, disputed or voided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 are never edited away, which is what supports claims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504768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alongside temperature logs as evidence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0039" b="-5003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&amp; Notifications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Versioned transportation documents and event-driven alerting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attach to shipments, trips, orders and more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document carries a type, reference, version and status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Superseding creates a new version rather than overwriting the original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 sit on the same screen, showing what is still missing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 dispatch an event to its subscribers with a severity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notification is tracked from queued through sent to acknowledged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010" b="-301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3640" b="-364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Appointments &amp; Dock Doors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 appointments booked against real door capability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Appointments held by location, type and time window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Scheduled, confirmed and no-show states tracked per appointment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 doors registered per facility with a shipping or receiving type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Hazmat and temperature capability recorded per door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capability prevents booking freight a dock cannot handle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Facility calendars from master data bound the available windows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514" b="-3514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2179" r="-2179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 Zones &amp; Assets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by zone, placement and load state by asset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 zones defined per facility with a type and a capacity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Parking and staging zones distinguished so moves have a purpose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Trailers, containers and other assets tracked with their current zone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Loaded and empty state recorded alongside availability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 capacity versus placed assets gives a live yard inventory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remain linked to the fleet records held in master data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2795" r="-2795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1139" b="-1139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Visits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 and check-out driving dwell and detention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Truck visits driven through gate check-in and check-out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9063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Tractor and trailer captured together per visit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and out timestamps are the source for dwell and detention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and checked-in states separate booked from actual arrivals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3357" b="-5335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 Moves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Relocating assets between zones with a move type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Moves relocate an asset from one zone to another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61546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type recorded, such as spot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44071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and to zones shown on every move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6111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runs requested through completion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Completing a move updates the asset placement automatically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4983" b="-44983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 Scheduling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slots and carrier-initiated requests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Slots published per location with a window and a capacity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98756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Used-versus-capacity shown per slot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Carriers request a window, optionally against a published slot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Requests move through confirmation with an audit of actions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9540" b="-1954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Profitability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Revenue, cost and margin snapshots per shipment, order or customer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Snapshots taken per shipment, order or customer on a given date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captured alongside carrier, accessorial and allocated cost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and margin percentage computed automatically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snapshots preserve margin as it stood at each point in time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Gives commercial teams margin by lane and customer, not just total spend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6534" b="-5653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Invoices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freight bills with charge lines and variance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freight bills held with number, carrier, date and amount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tracks received through matched, disputed and paid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Expected-versus-billed variance surfaced per invoice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invoices created or imported from the same screen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90875" b="-9087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Audit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 lines matched line by line against expected cost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Match, flag variance, dispute and cancel from the invoice header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 lines compare billed against expected with a variance amount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line resolves to matched or variance found, not just a total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by shipment rolls the same charges up for allocation review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terms, period and due date maintained on the header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039" b="-203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Settlement Groups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Batched payables and receivables ready for export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 batch carrier invoices or client bills for processing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379387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Grouping by carrier or by customer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60733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Currency and period bounds set per group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 start as drafts and collect their invoices on the next screen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1176" b="-1117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and outbound message inbox with a system registry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and outbound messages logged with type and source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5555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object each message affects is named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75125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Retry count and status tracked per message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99180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Failed messages are visible and reprocessable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registry of connected external systems sits alongside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0943" b="-60943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&amp; Analytics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KPI catalog with dimensioned snapshots and subscriptions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KPIs catalogued with code, name, category and reporting frequency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 acceptance, on-time delivery and cost per mile ship as defaults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 a KPI records and charts its dimensioned snapshots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subscriptions managed alongside the metric catalog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7667" b="-4766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&amp; Users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users and effective-dated role grants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users held with display name and email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51114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controls whether a user can sign in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27074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grants are effective-dated per user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50834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roles and role permissions on three tabs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507853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Grants are added without editing the role itself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1878" b="-4187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Roles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Twenty-one roles spanning operations, finance and administration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Twenty-one roles cover the whole operating surface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993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Ops, dispatch, yard and billing roles included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Rating, audit and administration roles separated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28369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role carries its own permission set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are reused across users rather than duplicated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695" b="-69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&amp; Permissions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Granular grants per capability, separated by action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Permissions grouped by domain: allocation, billing, carrier, dispatch and more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502454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View, manage and approve granted separately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Twenty-one roles cover ops, billing, yard, rating, audit and administration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61417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and clear shortcuts speed up role setup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are saved per role, or reset if abandoned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994" b="-994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&amp; Approvals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approval chains over invoices, payments and other records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approval chains run over invoices and payments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type names the process, such as invoice approval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99485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points at the record under approval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361764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step shown per workflow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018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tracks not started through completion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15798" b="-115798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Trail &amp; Collaboration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immutable change record with threads attached to it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immutable, system-wide record of every change, read-only by design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Entity, action, actor and before-and-after values on each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actions logged alongside user actions, filterable by actor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approval chains run over invoices, payments and other records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Conversation threads attach to invoices, shipments and other records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Disputes are resolved on the record, not in a separate mailbox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6813" r="-6813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22967" b="-22967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675923" y="9423400"/>
            <a:ext cx="520935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8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3" name="Text 1"/>
          <p:cNvSpPr/>
          <p:nvPr/>
        </p:nvSpPr>
        <p:spPr>
          <a:xfrm>
            <a:off x="1047750" y="1257300"/>
            <a:ext cx="15716250" cy="750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625"/>
              </a:lnSpc>
              <a:buNone/>
            </a:pPr>
            <a:r>
              <a:rPr lang="en-US" sz="5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system from purchase order to payment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1047750" y="2255441"/>
            <a:ext cx="1373505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154"/>
              </a:lnSpc>
              <a:buNone/>
            </a:pPr>
            <a:r>
              <a:rPr lang="en-US" sz="22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data, rating, execution and settlement share one model, so every charge, event and approval traces back to the line that caused it.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47750" y="381754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CONFIGURED, NOT CODED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47750" y="4325541"/>
            <a:ext cx="5140833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Rules, calendars, charges, document requirements and event publishing are all master data.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648450" y="381754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FINANCIALLY COMPLETE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648450" y="4325541"/>
            <a:ext cx="5140833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allocation, line-level freight audit, settlement batching and margin snapshots in the same platform.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249150" y="381754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READY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2249150" y="4325541"/>
            <a:ext cx="5140833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Multi-entity, granular roles, immutable audit trail and monitored integration with ERP, WMS and carriers.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047750" y="9131300"/>
            <a:ext cx="191869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2171363" y="9131300"/>
            <a:ext cx="557577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95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624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624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4076965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4457965"/>
            <a:ext cx="17811750" cy="9181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184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6600" dirty="0"/>
          </a:p>
        </p:txBody>
      </p:sp>
      <p:sp>
        <p:nvSpPr>
          <p:cNvPr id="6" name="Text 3"/>
          <p:cNvSpPr/>
          <p:nvPr/>
        </p:nvSpPr>
        <p:spPr>
          <a:xfrm>
            <a:off x="1047750" y="5661819"/>
            <a:ext cx="375298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47750" y="6112669"/>
            <a:ext cx="3752982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Toronto, Ontario, Canada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5602552" y="5661819"/>
            <a:ext cx="2593763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602552" y="6112669"/>
            <a:ext cx="2593763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(416) 402-4551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9103519" y="5661819"/>
            <a:ext cx="416058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103519" y="6112669"/>
            <a:ext cx="416058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miguel@flowopsglobal.com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1047750" y="9131300"/>
            <a:ext cx="2256737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flowopsglobal.com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2171363" y="9131300"/>
            <a:ext cx="557577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Transportation Management System</a:t>
            </a:r>
            <a:endParaRPr lang="en-US" sz="1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90</Slides>
  <Notes>90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2026-07-28T23:42:25Z</dcterms:created>
  <dcterms:modified xsi:type="dcterms:W3CDTF">2026-07-28T23:42:25Z</dcterms:modified>
</cp:coreProperties>
</file>