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the cross-dock platform as one operational system of record for the facility.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domains. Everything that follows sits in one of them, in this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Seven steps from expected freight to published departure. The product follows this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facility record is the anchor for everything else in the platform.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Constraints are master data, so bookings are validated instead of corrected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party model avoids duplicate records when a partner is both shipper and carrier.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Per-customer SKU scoping is what lets multiple shippers share one dock.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ASN is the expectation the dock measures reality against.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Capacity protection is what keeps the dock from being oversold.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Door state is the single most contested resource on the dock.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yard is a queue; the platform treats it as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screen a dock lead lives on during a shift.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Staging is where sortation decisions become physical.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Scanning is the primary interface for the floor, not a side feature.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Sticky destination is the difference between 8 and 30 seconds per pallet.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Labels make freight scannable from the moment it is built.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Outbound demand is what the whole floor is working toward.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Matching is where cross-dock either works or turns into storage.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ranked queue replaces the argument about what to load next.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clearest hard-dollar saving in the product.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Exceptions are worked from a queue, not from memory.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case file is what turns an incident into a preventable pattern.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Finding freight before the customer does is the whole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shift stand-up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Escalation paths are configuration, so they can change without a release.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Per-facility scoping is what makes multi-site operation safe.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Permissions are readable by operations, not just by engineers.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Audit is evidence, so it is read-only by construction.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Labour is planned against measured workload, not headcount habit.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Standards improve because actuals are captured as a by-product of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Honest metrics: the platform says what it cannot yet measure.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things to leave them with, then the ask.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a working session on their dock, doors and appointment volumes.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C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914400"/>
            <a:ext cx="1732624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0" y="914400"/>
            <a:ext cx="1732624" cy="9144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047750" y="3967427"/>
            <a:ext cx="914400" cy="57150"/>
          </a:xfrm>
          <a:prstGeom prst="rect">
            <a:avLst/>
          </a:prstGeom>
          <a:solidFill>
            <a:srgbClr val="1F85D3"/>
          </a:solidFill>
          <a:ln/>
        </p:spPr>
      </p:sp>
      <p:sp>
        <p:nvSpPr>
          <p:cNvPr id="5" name="Text 2"/>
          <p:cNvSpPr/>
          <p:nvPr/>
        </p:nvSpPr>
        <p:spPr>
          <a:xfrm>
            <a:off x="1047750" y="4348427"/>
            <a:ext cx="14668500" cy="10682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133"/>
              </a:lnSpc>
              <a:buNone/>
            </a:pPr>
            <a:r>
              <a:rPr lang="en-US" sz="7800" b="1" spc="-112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7800" dirty="0"/>
          </a:p>
        </p:txBody>
      </p:sp>
      <p:sp>
        <p:nvSpPr>
          <p:cNvPr id="6" name="Text 3"/>
          <p:cNvSpPr/>
          <p:nvPr/>
        </p:nvSpPr>
        <p:spPr>
          <a:xfrm>
            <a:off x="1047750" y="5702432"/>
            <a:ext cx="11969115" cy="10152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781"/>
              </a:lnSpc>
              <a:buNone/>
            </a:pPr>
            <a:r>
              <a:rPr lang="en-US" sz="2850" dirty="0">
                <a:solidFill>
                  <a:srgbClr val="9FC4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Appointment to departure on one platform: yard, dock, floor, staging, outbound loads, exceptions and governed KPIs</a:t>
            </a:r>
            <a:endParaRPr lang="en-US" sz="2850" dirty="0"/>
          </a:p>
        </p:txBody>
      </p:sp>
      <p:sp>
        <p:nvSpPr>
          <p:cNvPr id="7" name="Shape 4"/>
          <p:cNvSpPr/>
          <p:nvPr/>
        </p:nvSpPr>
        <p:spPr>
          <a:xfrm>
            <a:off x="1047750" y="8818033"/>
            <a:ext cx="161925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1047750" y="9131300"/>
            <a:ext cx="1918692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Ops Global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5317127" y="9131300"/>
            <a:ext cx="2115436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Overview</a:t>
            </a:r>
            <a:endParaRPr lang="en-US" sz="1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74750"/>
            <a:ext cx="18188940" cy="655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675"/>
              </a:lnSpc>
              <a:buNone/>
            </a:pPr>
            <a:r>
              <a:rPr lang="en-US" sz="45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 Map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76300" y="1925241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operating domains on one facility-centric data model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641468"/>
            <a:ext cx="2565400" cy="4028017"/>
          </a:xfrm>
          <a:prstGeom prst="roundRect">
            <a:avLst>
              <a:gd name="adj" fmla="val 3713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51467" y="2954734"/>
            <a:ext cx="221657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1151467" y="3526234"/>
            <a:ext cx="2091267" cy="715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Facilities &amp; Master Data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151467" y="4355968"/>
            <a:ext cx="2091267" cy="203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Facilities, locations, site constraints, customers, carriers and items — governed, not free text.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3670300" y="2641468"/>
            <a:ext cx="2565400" cy="4028017"/>
          </a:xfrm>
          <a:prstGeom prst="roundRect">
            <a:avLst>
              <a:gd name="adj" fmla="val 3713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945467" y="2954734"/>
            <a:ext cx="221657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3945467" y="3526234"/>
            <a:ext cx="2091267" cy="715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&amp; Appointments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945467" y="4355968"/>
            <a:ext cx="2091267" cy="1704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ASNs, appointment capacity, booking, check-in and the expected-freight picture.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6464300" y="2641468"/>
            <a:ext cx="2565400" cy="4028017"/>
          </a:xfrm>
          <a:prstGeom prst="roundRect">
            <a:avLst>
              <a:gd name="adj" fmla="val 3713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39467" y="2954734"/>
            <a:ext cx="221657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300" dirty="0"/>
          </a:p>
        </p:txBody>
      </p:sp>
      <p:sp>
        <p:nvSpPr>
          <p:cNvPr id="15" name="Text 13"/>
          <p:cNvSpPr/>
          <p:nvPr/>
        </p:nvSpPr>
        <p:spPr>
          <a:xfrm>
            <a:off x="6739467" y="3526234"/>
            <a:ext cx="2091267" cy="715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Dock, Yard &amp; Floor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739467" y="4355968"/>
            <a:ext cx="2091267" cy="1704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Doors, trailer visits, yard slots, the freight board, staging lanes and scan execution.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9258300" y="2641468"/>
            <a:ext cx="2565400" cy="4028017"/>
          </a:xfrm>
          <a:prstGeom prst="roundRect">
            <a:avLst>
              <a:gd name="adj" fmla="val 3713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33467" y="2954734"/>
            <a:ext cx="221657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300" dirty="0"/>
          </a:p>
        </p:txBody>
      </p:sp>
      <p:sp>
        <p:nvSpPr>
          <p:cNvPr id="19" name="Text 17"/>
          <p:cNvSpPr/>
          <p:nvPr/>
        </p:nvSpPr>
        <p:spPr>
          <a:xfrm>
            <a:off x="9533467" y="3526234"/>
            <a:ext cx="2091267" cy="715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&amp; Load Build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9533467" y="4355968"/>
            <a:ext cx="2091267" cy="1704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Shipments, freight matching, priority ranking, consolidation and load closeout.</a:t>
            </a:r>
            <a:endParaRPr lang="en-US" sz="1875" dirty="0"/>
          </a:p>
        </p:txBody>
      </p:sp>
      <p:sp>
        <p:nvSpPr>
          <p:cNvPr id="21" name="Shape 19"/>
          <p:cNvSpPr/>
          <p:nvPr/>
        </p:nvSpPr>
        <p:spPr>
          <a:xfrm>
            <a:off x="12052300" y="2641468"/>
            <a:ext cx="2565400" cy="4028017"/>
          </a:xfrm>
          <a:prstGeom prst="roundRect">
            <a:avLst>
              <a:gd name="adj" fmla="val 3713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2327467" y="2954734"/>
            <a:ext cx="221657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3300" dirty="0"/>
          </a:p>
        </p:txBody>
      </p:sp>
      <p:sp>
        <p:nvSpPr>
          <p:cNvPr id="23" name="Text 21"/>
          <p:cNvSpPr/>
          <p:nvPr/>
        </p:nvSpPr>
        <p:spPr>
          <a:xfrm>
            <a:off x="12327467" y="3526234"/>
            <a:ext cx="2091267" cy="715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Exceptions &amp; Governance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2327467" y="4355968"/>
            <a:ext cx="2091267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 cases, missing freight, alert rules, roles, authority and audit.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14846300" y="2641468"/>
            <a:ext cx="2565400" cy="4028017"/>
          </a:xfrm>
          <a:prstGeom prst="roundRect">
            <a:avLst>
              <a:gd name="adj" fmla="val 3713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5121467" y="2954734"/>
            <a:ext cx="2216573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330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300" dirty="0"/>
          </a:p>
        </p:txBody>
      </p:sp>
      <p:sp>
        <p:nvSpPr>
          <p:cNvPr id="27" name="Text 25"/>
          <p:cNvSpPr/>
          <p:nvPr/>
        </p:nvSpPr>
        <p:spPr>
          <a:xfrm>
            <a:off x="15121467" y="3526234"/>
            <a:ext cx="2091267" cy="715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Labour &amp; Analytics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15121467" y="4355968"/>
            <a:ext cx="2091267" cy="1704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Tasks, labour capacity, supervisor productivity and governed operational KPIs.</a:t>
            </a:r>
            <a:endParaRPr lang="en-US" sz="1875" dirty="0"/>
          </a:p>
        </p:txBody>
      </p:sp>
      <p:sp>
        <p:nvSpPr>
          <p:cNvPr id="29" name="Shape 27"/>
          <p:cNvSpPr/>
          <p:nvPr/>
        </p:nvSpPr>
        <p:spPr>
          <a:xfrm>
            <a:off x="876300" y="6974284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sp>
        <p:nvSpPr>
          <p:cNvPr id="30" name="Text 28"/>
          <p:cNvSpPr/>
          <p:nvPr/>
        </p:nvSpPr>
        <p:spPr>
          <a:xfrm>
            <a:off x="876300" y="7287551"/>
            <a:ext cx="567182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FACILITY SCOPED</a:t>
            </a:r>
            <a:endParaRPr lang="en-US" sz="1950" dirty="0"/>
          </a:p>
        </p:txBody>
      </p:sp>
      <p:sp>
        <p:nvSpPr>
          <p:cNvPr id="31" name="Text 29"/>
          <p:cNvSpPr/>
          <p:nvPr/>
        </p:nvSpPr>
        <p:spPr>
          <a:xfrm>
            <a:off x="876300" y="7757451"/>
            <a:ext cx="5310886" cy="7561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523"/>
              </a:lnSpc>
              <a:buNone/>
            </a:pPr>
            <a:r>
              <a:rPr lang="en-US" sz="1950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record carries its facility, so multi-site networks run on one instance.</a:t>
            </a:r>
            <a:endParaRPr lang="en-US" sz="1950" dirty="0"/>
          </a:p>
        </p:txBody>
      </p:sp>
      <p:sp>
        <p:nvSpPr>
          <p:cNvPr id="32" name="Text 30"/>
          <p:cNvSpPr/>
          <p:nvPr/>
        </p:nvSpPr>
        <p:spPr>
          <a:xfrm>
            <a:off x="6565900" y="7287551"/>
            <a:ext cx="567182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 DRIVEN</a:t>
            </a:r>
            <a:endParaRPr lang="en-US" sz="1950" dirty="0"/>
          </a:p>
        </p:txBody>
      </p:sp>
      <p:sp>
        <p:nvSpPr>
          <p:cNvPr id="33" name="Text 31"/>
          <p:cNvSpPr/>
          <p:nvPr/>
        </p:nvSpPr>
        <p:spPr>
          <a:xfrm>
            <a:off x="6565900" y="7757451"/>
            <a:ext cx="5310886" cy="7561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523"/>
              </a:lnSpc>
              <a:buNone/>
            </a:pPr>
            <a:r>
              <a:rPr lang="en-US" sz="1950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Door rules, capacity policy, scan enforcement and authority are configuration, not code.</a:t>
            </a:r>
            <a:endParaRPr lang="en-US" sz="1950" dirty="0"/>
          </a:p>
        </p:txBody>
      </p:sp>
      <p:sp>
        <p:nvSpPr>
          <p:cNvPr id="34" name="Text 32"/>
          <p:cNvSpPr/>
          <p:nvPr/>
        </p:nvSpPr>
        <p:spPr>
          <a:xfrm>
            <a:off x="12255500" y="7287551"/>
            <a:ext cx="567182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TRACEABLE</a:t>
            </a:r>
            <a:endParaRPr lang="en-US" sz="1950" dirty="0"/>
          </a:p>
        </p:txBody>
      </p:sp>
      <p:sp>
        <p:nvSpPr>
          <p:cNvPr id="35" name="Text 33"/>
          <p:cNvSpPr/>
          <p:nvPr/>
        </p:nvSpPr>
        <p:spPr>
          <a:xfrm>
            <a:off x="12255500" y="7757451"/>
            <a:ext cx="5310886" cy="7561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523"/>
              </a:lnSpc>
              <a:buNone/>
            </a:pPr>
            <a:r>
              <a:rPr lang="en-US" sz="1950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pallet links from ASN line through scan, lane and load to departure and KPI.</a:t>
            </a:r>
            <a:endParaRPr lang="en-US" sz="1950" dirty="0"/>
          </a:p>
        </p:txBody>
      </p:sp>
      <p:sp>
        <p:nvSpPr>
          <p:cNvPr id="36" name="Shape 34"/>
          <p:cNvSpPr/>
          <p:nvPr/>
        </p:nvSpPr>
        <p:spPr>
          <a:xfrm>
            <a:off x="876300" y="8780330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6300" y="8982472"/>
            <a:ext cx="548481" cy="285750"/>
          </a:xfrm>
          <a:prstGeom prst="rect">
            <a:avLst/>
          </a:prstGeom>
        </p:spPr>
      </p:pic>
      <p:sp>
        <p:nvSpPr>
          <p:cNvPr id="38" name="Text 35"/>
          <p:cNvSpPr/>
          <p:nvPr/>
        </p:nvSpPr>
        <p:spPr>
          <a:xfrm>
            <a:off x="14438974" y="8960247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End-to-End Operating Flow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expected freight to published departure, in seven controlled steps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581275"/>
            <a:ext cx="3962400" cy="3224345"/>
          </a:xfrm>
          <a:prstGeom prst="roundRect">
            <a:avLst>
              <a:gd name="adj" fmla="val 2954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2417" y="2856442"/>
            <a:ext cx="3795183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45"/>
              </a:lnSpc>
              <a:buNone/>
            </a:pPr>
            <a:r>
              <a:rPr lang="en-US" sz="285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850" dirty="0"/>
          </a:p>
        </p:txBody>
      </p:sp>
      <p:sp>
        <p:nvSpPr>
          <p:cNvPr id="7" name="Text 5"/>
          <p:cNvSpPr/>
          <p:nvPr/>
        </p:nvSpPr>
        <p:spPr>
          <a:xfrm>
            <a:off x="1132417" y="3332692"/>
            <a:ext cx="3795183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3026"/>
              </a:lnSpc>
              <a:buNone/>
            </a:pPr>
            <a:r>
              <a:rPr lang="en-US" sz="2175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demand and capacity</a:t>
            </a:r>
            <a:endParaRPr lang="en-US" sz="2175" dirty="0"/>
          </a:p>
        </p:txBody>
      </p:sp>
      <p:sp>
        <p:nvSpPr>
          <p:cNvPr id="8" name="Text 6"/>
          <p:cNvSpPr/>
          <p:nvPr/>
        </p:nvSpPr>
        <p:spPr>
          <a:xfrm>
            <a:off x="1132417" y="3778382"/>
            <a:ext cx="3553672" cy="13181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935"/>
              </a:lnSpc>
              <a:buNone/>
            </a:pPr>
            <a:r>
              <a:rPr lang="en-US" sz="18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Appointments, ASNs, orders, shipments and capacity slots created or received from upstream systems.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067300" y="2581275"/>
            <a:ext cx="3962400" cy="3224345"/>
          </a:xfrm>
          <a:prstGeom prst="roundRect">
            <a:avLst>
              <a:gd name="adj" fmla="val 2954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23417" y="2856442"/>
            <a:ext cx="3795183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45"/>
              </a:lnSpc>
              <a:buNone/>
            </a:pPr>
            <a:r>
              <a:rPr lang="en-US" sz="285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850" dirty="0"/>
          </a:p>
        </p:txBody>
      </p:sp>
      <p:sp>
        <p:nvSpPr>
          <p:cNvPr id="11" name="Text 9"/>
          <p:cNvSpPr/>
          <p:nvPr/>
        </p:nvSpPr>
        <p:spPr>
          <a:xfrm>
            <a:off x="5323417" y="3332692"/>
            <a:ext cx="3795183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3026"/>
              </a:lnSpc>
              <a:buNone/>
            </a:pPr>
            <a:r>
              <a:rPr lang="en-US" sz="2175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arrival and trailer visit</a:t>
            </a:r>
            <a:endParaRPr lang="en-US" sz="2175" dirty="0"/>
          </a:p>
        </p:txBody>
      </p:sp>
      <p:sp>
        <p:nvSpPr>
          <p:cNvPr id="12" name="Text 10"/>
          <p:cNvSpPr/>
          <p:nvPr/>
        </p:nvSpPr>
        <p:spPr>
          <a:xfrm>
            <a:off x="5323417" y="3778382"/>
            <a:ext cx="3553672" cy="6781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935"/>
              </a:lnSpc>
              <a:buNone/>
            </a:pPr>
            <a:r>
              <a:rPr lang="en-US" sz="18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Gate-in captures driver, trailer, seal, appointment and yard-slot context.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9258300" y="2581275"/>
            <a:ext cx="3962400" cy="3224345"/>
          </a:xfrm>
          <a:prstGeom prst="roundRect">
            <a:avLst>
              <a:gd name="adj" fmla="val 2954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514417" y="2856442"/>
            <a:ext cx="3795183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45"/>
              </a:lnSpc>
              <a:buNone/>
            </a:pPr>
            <a:r>
              <a:rPr lang="en-US" sz="285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850" dirty="0"/>
          </a:p>
        </p:txBody>
      </p:sp>
      <p:sp>
        <p:nvSpPr>
          <p:cNvPr id="15" name="Text 13"/>
          <p:cNvSpPr/>
          <p:nvPr/>
        </p:nvSpPr>
        <p:spPr>
          <a:xfrm>
            <a:off x="9514417" y="3332692"/>
            <a:ext cx="3795183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3026"/>
              </a:lnSpc>
              <a:buNone/>
            </a:pPr>
            <a:r>
              <a:rPr lang="en-US" sz="2175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 door and start work</a:t>
            </a:r>
            <a:endParaRPr lang="en-US" sz="2175" dirty="0"/>
          </a:p>
        </p:txBody>
      </p:sp>
      <p:sp>
        <p:nvSpPr>
          <p:cNvPr id="16" name="Text 14"/>
          <p:cNvSpPr/>
          <p:nvPr/>
        </p:nvSpPr>
        <p:spPr>
          <a:xfrm>
            <a:off x="9514417" y="3778382"/>
            <a:ext cx="3553672" cy="998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935"/>
              </a:lnSpc>
              <a:buNone/>
            </a:pPr>
            <a:r>
              <a:rPr lang="en-US" sz="18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Trailer, load or appointment assigned to an eligible door; unload or load session opens.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3449300" y="2581275"/>
            <a:ext cx="3962400" cy="3224345"/>
          </a:xfrm>
          <a:prstGeom prst="roundRect">
            <a:avLst>
              <a:gd name="adj" fmla="val 2954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3705417" y="2856442"/>
            <a:ext cx="3795183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45"/>
              </a:lnSpc>
              <a:buNone/>
            </a:pPr>
            <a:r>
              <a:rPr lang="en-US" sz="285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850" dirty="0"/>
          </a:p>
        </p:txBody>
      </p:sp>
      <p:sp>
        <p:nvSpPr>
          <p:cNvPr id="19" name="Text 17"/>
          <p:cNvSpPr/>
          <p:nvPr/>
        </p:nvSpPr>
        <p:spPr>
          <a:xfrm>
            <a:off x="13705417" y="3332692"/>
            <a:ext cx="3795183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3026"/>
              </a:lnSpc>
              <a:buNone/>
            </a:pPr>
            <a:r>
              <a:rPr lang="en-US" sz="2175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 and trace freight</a:t>
            </a:r>
            <a:endParaRPr lang="en-US" sz="2175" dirty="0"/>
          </a:p>
        </p:txBody>
      </p:sp>
      <p:sp>
        <p:nvSpPr>
          <p:cNvPr id="20" name="Text 18"/>
          <p:cNvSpPr/>
          <p:nvPr/>
        </p:nvSpPr>
        <p:spPr>
          <a:xfrm>
            <a:off x="13705417" y="3778382"/>
            <a:ext cx="3553672" cy="998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935"/>
              </a:lnSpc>
              <a:buNone/>
            </a:pPr>
            <a:r>
              <a:rPr lang="en-US" sz="18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ASN lines received, handling units created and scanned, contents and movements tracked.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876300" y="6034220"/>
            <a:ext cx="3962400" cy="2904464"/>
          </a:xfrm>
          <a:prstGeom prst="roundRect">
            <a:avLst>
              <a:gd name="adj" fmla="val 327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32417" y="6309386"/>
            <a:ext cx="3795183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45"/>
              </a:lnSpc>
              <a:buNone/>
            </a:pPr>
            <a:r>
              <a:rPr lang="en-US" sz="285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850" dirty="0"/>
          </a:p>
        </p:txBody>
      </p:sp>
      <p:sp>
        <p:nvSpPr>
          <p:cNvPr id="23" name="Text 21"/>
          <p:cNvSpPr/>
          <p:nvPr/>
        </p:nvSpPr>
        <p:spPr>
          <a:xfrm>
            <a:off x="1132417" y="6785636"/>
            <a:ext cx="3795183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3026"/>
              </a:lnSpc>
              <a:buNone/>
            </a:pPr>
            <a:r>
              <a:rPr lang="en-US" sz="2175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 and stage</a:t>
            </a:r>
            <a:endParaRPr lang="en-US" sz="2175" dirty="0"/>
          </a:p>
        </p:txBody>
      </p:sp>
      <p:sp>
        <p:nvSpPr>
          <p:cNvPr id="24" name="Text 22"/>
          <p:cNvSpPr/>
          <p:nvPr/>
        </p:nvSpPr>
        <p:spPr>
          <a:xfrm>
            <a:off x="1132417" y="7231327"/>
            <a:ext cx="3553672" cy="998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935"/>
              </a:lnSpc>
              <a:buNone/>
            </a:pPr>
            <a:r>
              <a:rPr lang="en-US" sz="18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Freight matched to route, load or customer, assigned to a sort plan and staged to a lane.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5067300" y="6034220"/>
            <a:ext cx="3962400" cy="2904464"/>
          </a:xfrm>
          <a:prstGeom prst="roundRect">
            <a:avLst>
              <a:gd name="adj" fmla="val 327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323417" y="6309386"/>
            <a:ext cx="3795183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45"/>
              </a:lnSpc>
              <a:buNone/>
            </a:pPr>
            <a:r>
              <a:rPr lang="en-US" sz="285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850" dirty="0"/>
          </a:p>
        </p:txBody>
      </p:sp>
      <p:sp>
        <p:nvSpPr>
          <p:cNvPr id="27" name="Text 25"/>
          <p:cNvSpPr/>
          <p:nvPr/>
        </p:nvSpPr>
        <p:spPr>
          <a:xfrm>
            <a:off x="5323417" y="6785636"/>
            <a:ext cx="3795183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3026"/>
              </a:lnSpc>
              <a:buNone/>
            </a:pPr>
            <a:r>
              <a:rPr lang="en-US" sz="2175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and validate load</a:t>
            </a:r>
            <a:endParaRPr lang="en-US" sz="2175" dirty="0"/>
          </a:p>
        </p:txBody>
      </p:sp>
      <p:sp>
        <p:nvSpPr>
          <p:cNvPr id="28" name="Text 26"/>
          <p:cNvSpPr/>
          <p:nvPr/>
        </p:nvSpPr>
        <p:spPr>
          <a:xfrm>
            <a:off x="5323417" y="7231327"/>
            <a:ext cx="3553672" cy="998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935"/>
              </a:lnSpc>
              <a:buNone/>
            </a:pPr>
            <a:r>
              <a:rPr lang="en-US" sz="18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Shipments and pallets assigned to the load; sequence, shorts, misroutes and readiness validated.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9258300" y="6034220"/>
            <a:ext cx="3962400" cy="2904464"/>
          </a:xfrm>
          <a:prstGeom prst="roundRect">
            <a:avLst>
              <a:gd name="adj" fmla="val 3279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514417" y="6309386"/>
            <a:ext cx="3795183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45"/>
              </a:lnSpc>
              <a:buNone/>
            </a:pPr>
            <a:r>
              <a:rPr lang="en-US" sz="2850" b="1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850" dirty="0"/>
          </a:p>
        </p:txBody>
      </p:sp>
      <p:sp>
        <p:nvSpPr>
          <p:cNvPr id="31" name="Text 29"/>
          <p:cNvSpPr/>
          <p:nvPr/>
        </p:nvSpPr>
        <p:spPr>
          <a:xfrm>
            <a:off x="9514417" y="6785636"/>
            <a:ext cx="3795183" cy="369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3026"/>
              </a:lnSpc>
              <a:buNone/>
            </a:pPr>
            <a:r>
              <a:rPr lang="en-US" sz="2175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Depart and publish</a:t>
            </a:r>
            <a:endParaRPr lang="en-US" sz="2175" dirty="0"/>
          </a:p>
        </p:txBody>
      </p:sp>
      <p:sp>
        <p:nvSpPr>
          <p:cNvPr id="32" name="Text 30"/>
          <p:cNvSpPr/>
          <p:nvPr/>
        </p:nvSpPr>
        <p:spPr>
          <a:xfrm>
            <a:off x="9514417" y="7231327"/>
            <a:ext cx="3553672" cy="998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935"/>
              </a:lnSpc>
              <a:buNone/>
            </a:pPr>
            <a:r>
              <a:rPr lang="en-US" sz="18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Closeout completed, documents captured, gate-out stamped, events and KPIs published.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13449300" y="6034220"/>
            <a:ext cx="3962400" cy="2904464"/>
          </a:xfrm>
          <a:prstGeom prst="roundRect">
            <a:avLst>
              <a:gd name="adj" fmla="val 3279"/>
            </a:avLst>
          </a:prstGeom>
          <a:solidFill>
            <a:srgbClr val="0E2C4A"/>
          </a:solidFill>
          <a:ln/>
        </p:spPr>
      </p:sp>
      <p:sp>
        <p:nvSpPr>
          <p:cNvPr id="34" name="Text 32"/>
          <p:cNvSpPr/>
          <p:nvPr/>
        </p:nvSpPr>
        <p:spPr>
          <a:xfrm>
            <a:off x="13696950" y="6570927"/>
            <a:ext cx="3813810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165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THROUGHOUT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13696950" y="7015427"/>
            <a:ext cx="3571113" cy="14245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4091"/>
              </a:lnSpc>
              <a:buNone/>
            </a:pPr>
            <a:r>
              <a:rPr lang="en-US" sz="195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Exceptions, holds, scan enforcement and governance controls apply at every step, with each decision persisted for audit.</a:t>
            </a:r>
            <a:endParaRPr lang="en-US" sz="1950" dirty="0"/>
          </a:p>
        </p:txBody>
      </p:sp>
      <p:sp>
        <p:nvSpPr>
          <p:cNvPr id="36" name="Shape 34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3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38" name="Text 35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FACILITIES &amp; 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Facility Network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site in the network with its own code, timezone and operating state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facility is the anchor: every appointment, pallet, task and KPI is scoped to one site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Code, name, location, timezone and status on a single register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facilities created inline from the list, no separate setup module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Inactive sites hidden by default but retained so history stays valid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Timezone drives appointment windows, dwell clocks and KPI day boundaries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Facility scoping means users only see the site they are assigned to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5981" b="-15981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-30819" r="-30819" t="0" b="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FACILITIES &amp; 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Locations &amp; Site Constraints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Geocoded locations carrying the physical limits each site can accept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location geocoded with postal code, coordinates and timezone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Searchable by code, name or city across the whole network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Vehicle maxima held per site: trailer length, height, width, gross weight, axle count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 geometry such as turning radius and dock approach captured with units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Constraints validated when appointments are booked and doors assigned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Address, geography and site contacts kept on the same record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30193" r="-30193" t="0" b="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-69535" r="-69535" t="0" b="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FACILITIES &amp; 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Customers &amp; Carriers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organization record, distinct trading roles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organization can hold a customer profile, a carrier profile or both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codes appear on every screen, label and document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priority ranking drives sortation and staging decisions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EDI-capable carriers flagged for automated tender and status exchange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 are removed rather than deleted, so history stays intact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Removed records shown on demand for audit and reactivation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16274" r="-16274" t="0" b="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5021" b="-5021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FACILITIES &amp; MASTER DATA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Items &amp; SKUs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master scoped per customer, with the site register beside it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SKUs unique per customer, so overlapping customer numbering is safe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502876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Description and unit of measure on every item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 flags drive door, lane and temperature eligibility downstream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Deactivate rather than delete keeps received and shipped history valid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Facility master data carries full address and geocode configuration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657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534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data changes run through a request and approval workflow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22681" r="-22681" t="0" b="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11921" b="-11921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&amp; APPOINTMENTS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Advance Ship Notices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freight, line by line, before the trailer arrives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ASN register per facility with expected, partially received and received states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Customer, carrier, trailer and planned arrival on every row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and pallet counts show the receiving workload at a glance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ASN captures PO number, carrier, trailer and planned arrival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Lines selected from the customer’s own SKU catalogue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Received quantities compare back to ASN lines to expose shortage and overage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581" b="-581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-57267" r="-57267" t="0" b="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&amp; APPOINTMENTS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 Appointment Scheduling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Capacity-checked booking with a controlled arrival lifecycle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and outbound appointments booked against hourly facility capacity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Customer, carrier, driver, trailer and service level captured on the booking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 door either reserved at booking or assigned closer to arrival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Temperature-controlled bookings restricted to temp-capable doors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ranks the appointment when the dock is oversubscribed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in, no-show and cancel actions with full appointment history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5784" r="-5784" t="0" b="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-73621" r="-73621" t="0" b="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DOCK, YARD &amp; FLOOR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 Door Control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and outbound door status, occupancy and trailer assignment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Doors grouped by direction, with occupancy visible per door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status: available, occupied, blocked or under maintenance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Trailer currently at the door and pallets in progress shown on the card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changed inline by the dock supervisor, no separate screen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Door rules and blackout windows restrict what each door can accept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Assignment history retained for dwell and utilisation reporting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6861" r="-6861" t="0" b="0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DOCK, YARD &amp; FLOOR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Yard &amp; Trailer Visits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Trailer lifecycle from gate-in to departure across the whole yard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trailer visit tracked with carrier, direction and live state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Trailers assigned to a door separated from those parked in the yard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Twenty yard slots with occupancy visible at a glance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Depart closes the visit, frees the slot and stamps the gate-out time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Yard moves issued as tasks with a driver and a destination slot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Slot reservations and dispatch priority prevent yard congestion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1203" b="-21203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DOCK, YARD &amp; FLOOR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Freight on the Floor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Received, unloaded, sorted, staged, loaded — one board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Pallets advance through five operational states with a single action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card carries licence plate, SKU, description and current door or lane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Relocate moves freight without breaking its movement history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Counts per column expose exactly where the dock is backing up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advance writes a freight movement and a scan event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Handling-unit contents traced from receipt through to load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3657" r="-3657" t="0" b="0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DOCK, YARD &amp; FLOOR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Staging Lanes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Freight staged by outbound lane, ready to load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Lanes shown with live pallet counts, empty lanes included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staged pallet shows SKU, description and owning customer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moves the pallet straight onto the outbound load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Lane compatibility and capacity checked before freight is staged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Empty lanes visible so supervisors can rebalance mid-shift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Staging snapshots feed dwell and departure-readiness metrics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1703" b="-11703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DOCK, YARD &amp; FLOOR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Scan-Driven Execution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scan modes on one screen, built for a handheld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Locate resolves any code: pallet, ASN, door, lane or load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 holds the ASN context so pallets scan in a continuous run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handheld types the code and presses Enter, no extra taps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scan writes an event with user, device, location and timestamp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policies define which process steps must be scanned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Blocked scans raise an exception with a controlled override path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9863" r="-9863" t="0" b="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-35816" r="-35816" t="0" b="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DOCK, YARD &amp; FLOOR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&amp; Stage by Scan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Destination-first scanning keeps hands on the freight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mode sets the destination once, then scans pallet after pallet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Stage mode locks the lane and stages a run of pallets into it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Sticky context removes repeated destination entry between scans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Invalid destinations and incompatible lanes rejected at scan time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Movements post immediately to the floor board and the audit trail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compliance measured per shift as a governed KPI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35388" r="-35388" t="0" b="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-35507" r="-35507" t="0" b="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DOCK, YARD &amp; FLOOR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Loading &amp; Licence Plate Labels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by scan, with printable pallet labels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mode sets the outbound load, then scans each pallet aboard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accuracy validated against planned shipment content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Printable licence plate labels for pallets built on the dock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Labels filtered to one ASN for a single receiving run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 sheets printed straight from the browser, no print client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connection state surfaced explicitly when labels cannot be reached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29097" r="-29097" t="0" b="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7133" b="-7133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&amp; LOAD BUILD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Shipments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has to leave the dock, ordered by departure or priority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Shipments listed with customer, consignee and planned departure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 by departure time or by operational priority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count shows what has already been built per shipment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carries the shipment from planned through to departed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Shipment lines and stops link back to the originating ASN and order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Departure readiness checked before closeout is permitted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0591" b="-20591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&amp; LOAD BUILD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Freight Matching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Received pallets tied to the outbound shipment that needs them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Unassigned received and staged pallets queued with door or lane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Auto-match applies configured matching rules across the whole queue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 match handles freight the rules cannot resolve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configured per customer, route and service level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Overrides recorded with a reason for governance review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Unmatched freight raises an exception before departure, not after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4865" b="-14865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&amp; LOAD BUILD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Shipment Priorities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stage and load first, computed rather than guessed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Ranked queue scored on departure time, readiness and freight age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row shows consignee, departure, pallets ready and score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Recompute refreshes the ranking as the floor state changes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Priorities can be pinned to override the computed order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 components stay visible so supervisors trust the ranking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Feeds the labour queue and the staging sequence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2359" b="-12359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&amp; LOAD BUILD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Consolidation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Freight that could ride one trailer instead of four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Shipments grouped by consignee and departure window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four-hour window identifies genuinely combinable freight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action consolidates the group into a single load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 counts shown so trailer capacity can be judged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Fewer trailers and fewer departures for the same freight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Consolidation recorded against the load for audit and costing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716" b="-40716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EXCEPTIONS &amp; GOVERNANCE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Exceptions &amp; Holds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Freight issues and receiving discrepancies in one queue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Freight exceptions such as damage and holds kept separate from receiving discrepancies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record names the pallet, SKU, location and customer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 holds released only by an authorised role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Overage and shortage quantified against the ASN line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Severity drives escalation and notification routing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 shown on every open item so nothing sits quietly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1298" r="-1298" t="0" b="0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EXCEPTIONS &amp; GOVERNANCE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 Records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formal case file behind every exception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Exceptions raised manually or auto-detected from validation failures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Type, severity and status follow a controlled lifecycle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Assignment and cancellation actions record the acting user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Open-only view by default, full history available on demand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reasons, root causes and corrective actions captured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exposure recorded for detention, chargeback and claim risk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27906" b="-27906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EXCEPTIONS &amp; GOVERNANCE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Freight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Gaps between what was expected and what is actually here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Expected-but-not-received lines shown with quantity variance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Stuck freight flagged after four hours without movement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Dwell duration and current location on every flagged item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Owning customer shown so notification can go out early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action raises a formal exception from any row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Detection runs continuously rather than as a shift-end review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5015" b="-5015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EXCEPTIONS &amp; GOVERNANCE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Alerts &amp; Priorities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needs attention right now, ranked by severity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Counts by critical, high, medium and low across the facility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Dwell and aging alerts on freight that has stopped moving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Appointment risk raised when a booking passes its window unchecked-in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996603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exceptions aged against their SLA policy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8007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6769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Raise-exception turns any alert into a tracked case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657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534150"/>
            <a:ext cx="4514056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screen for the shift-start stand-up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5031" r="-5031" t="0" b="0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EXCEPTIONS &amp; GOVERNANCE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 Rules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gets told, configured rather than coded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match exceptions by type and severity threshold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Recipients resolved by role at the exception’s own facility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21719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Triggers on raise, on transition, or both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356235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 channel chosen per rule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scoped per facility and deactivated without deletion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324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200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notification logged as a communication event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597" b="-40597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EXCEPTIONS &amp; GOVERNANCE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 &amp; Roles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granted per user, per facility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assignments scoped to a facility rather than the whole platform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6507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user with no roles sees only the overview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705998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roles per user across multiple sites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610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486275"/>
            <a:ext cx="466219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login visible for periodic access review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133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010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Assignments take effect on the user’s next page load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991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5867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Grants and revocations both recorded in the audit trail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1904" r="-1904" t="0" b="0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EXCEPTIONS &amp; GOVERNANCE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 &amp; Permissions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Permission sets written in operational language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roles for administrator, dispatcher, dock supervisor and more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Permissions grouped by domain: admin, door, exception, facility, floor, gate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permission documented in plain operational terms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administrator role bypasses checks by design and is labelled as such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apply to every holder of the role on next page load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authority matrix defines who may override, approve or waive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10484" r="-10484" t="0" b="0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EXCEPTIONS &amp; GOVERNANCE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Trail &amp; User Activity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change and every login, on the record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trail records who did what, to which entity, when and where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Filters by user, action, entity, facility and date range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Entity identifiers retained so a change traces to a specific record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 view exposes the before-and-after payload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activity tracked separately from data changes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 by design: evidence for customer and compliance review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36805" r="-36805" t="0" b="0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-15185" r="-15185" t="0" b="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LABOUR &amp; PERFORMANCE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&amp; Labour Planning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issued as tasks, capacity judged by task type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work queue per facility with type, status and priority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and pause actions capture real time against the task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minutes on every task for comparison against standards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Workload by task type shows queued minutes against active workers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flags where a task type is under-resourced right now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799131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added directly from the planning view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5654" b="-5654"/>
          <a:stretch/>
        </p:blipFill>
        <p:spPr>
          <a:xfrm>
            <a:off x="6416807" y="2704042"/>
            <a:ext cx="10872126" cy="284744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294041" y="5845704"/>
            <a:ext cx="11117660" cy="3092979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rcRect l="-6007" r="-6007" t="0" b="0"/>
          <a:stretch/>
        </p:blipFill>
        <p:spPr>
          <a:xfrm>
            <a:off x="6416807" y="5968471"/>
            <a:ext cx="10872126" cy="2847446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LABOUR &amp; PERFORMANCE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Supervisor Console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Workload and labour productivity for the shift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25794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counts by status across the facility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2289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10515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against actual minutes on completed work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086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3962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Efficiency stated plainly as estimate divided by actual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494347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4819650"/>
            <a:ext cx="4896194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Per-worker table with variance and efficiency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5467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5343525"/>
            <a:ext cx="4994129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 completions listed with time and actor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5991225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5867400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Labour standards refined from measured actuals over time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3351" r="-3351" t="0" b="0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4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6300" y="685800"/>
            <a:ext cx="1818894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LABOUR &amp; PERFORMANCE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876300" y="1155700"/>
            <a:ext cx="18188940" cy="614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500"/>
              </a:lnSpc>
              <a:buNone/>
            </a:pPr>
            <a:r>
              <a:rPr lang="en-US" sz="4200" b="1" dirty="0">
                <a:solidFill>
                  <a:srgbClr val="0E2C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Operational KPIs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76300" y="1845998"/>
            <a:ext cx="18188940" cy="4114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189"/>
              </a:lnSpc>
              <a:buNone/>
            </a:pPr>
            <a:r>
              <a:rPr lang="en-US" sz="2100" dirty="0">
                <a:solidFill>
                  <a:srgbClr val="4A6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Metrics that populate as the operational flows come online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76300" y="2705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6" name="Text 4"/>
          <p:cNvSpPr/>
          <p:nvPr/>
        </p:nvSpPr>
        <p:spPr>
          <a:xfrm>
            <a:off x="1095375" y="2581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freight dwell computed from live movement data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876300" y="3562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8" name="Text 6"/>
          <p:cNvSpPr/>
          <p:nvPr/>
        </p:nvSpPr>
        <p:spPr>
          <a:xfrm>
            <a:off x="1095375" y="3438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Awaiting-data metrics state exactly which upstream flow they need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876300" y="44196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0" name="Text 8"/>
          <p:cNvSpPr/>
          <p:nvPr/>
        </p:nvSpPr>
        <p:spPr>
          <a:xfrm>
            <a:off x="1095375" y="42957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Trailer dwell, inbound cycle and damage rate follow gate and receiving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876300" y="52768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2" name="Text 10"/>
          <p:cNvSpPr/>
          <p:nvPr/>
        </p:nvSpPr>
        <p:spPr>
          <a:xfrm>
            <a:off x="1095375" y="51530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On-time departure, load accuracy and scan compliance follow outbound</a:t>
            </a:r>
            <a:endParaRPr lang="en-US" sz="1875" dirty="0"/>
          </a:p>
        </p:txBody>
      </p:sp>
      <p:sp>
        <p:nvSpPr>
          <p:cNvPr id="13" name="Shape 11"/>
          <p:cNvSpPr/>
          <p:nvPr/>
        </p:nvSpPr>
        <p:spPr>
          <a:xfrm>
            <a:off x="876300" y="613410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4" name="Text 12"/>
          <p:cNvSpPr/>
          <p:nvPr/>
        </p:nvSpPr>
        <p:spPr>
          <a:xfrm>
            <a:off x="1095375" y="601027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Labour productivity derived from captured time entries</a:t>
            </a:r>
            <a:endParaRPr lang="en-US" sz="1875" dirty="0"/>
          </a:p>
        </p:txBody>
      </p:sp>
      <p:sp>
        <p:nvSpPr>
          <p:cNvPr id="15" name="Shape 13"/>
          <p:cNvSpPr/>
          <p:nvPr/>
        </p:nvSpPr>
        <p:spPr>
          <a:xfrm>
            <a:off x="876300" y="6991350"/>
            <a:ext cx="85725" cy="85725"/>
          </a:xfrm>
          <a:prstGeom prst="ellipse">
            <a:avLst/>
          </a:prstGeom>
          <a:solidFill>
            <a:srgbClr val="1F85D3"/>
          </a:solidFill>
          <a:ln/>
        </p:spPr>
      </p:sp>
      <p:sp>
        <p:nvSpPr>
          <p:cNvPr id="16" name="Text 14"/>
          <p:cNvSpPr/>
          <p:nvPr/>
        </p:nvSpPr>
        <p:spPr>
          <a:xfrm>
            <a:off x="1095375" y="6867525"/>
            <a:ext cx="4883709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047"/>
              </a:lnSpc>
              <a:buNone/>
            </a:pPr>
            <a:r>
              <a:rPr lang="en-US" sz="1875" dirty="0">
                <a:solidFill>
                  <a:srgbClr val="2445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Refresh recomputes from the event stream on demand</a:t>
            </a:r>
            <a:endParaRPr lang="en-US" sz="1875" dirty="0"/>
          </a:p>
        </p:txBody>
      </p:sp>
      <p:sp>
        <p:nvSpPr>
          <p:cNvPr id="17" name="Shape 15"/>
          <p:cNvSpPr/>
          <p:nvPr/>
        </p:nvSpPr>
        <p:spPr>
          <a:xfrm>
            <a:off x="6294041" y="2581275"/>
            <a:ext cx="11117660" cy="6357408"/>
          </a:xfrm>
          <a:prstGeom prst="roundRect">
            <a:avLst>
              <a:gd name="adj" fmla="val 1498"/>
            </a:avLst>
          </a:prstGeom>
          <a:solidFill>
            <a:srgbClr val="FFFFFF"/>
          </a:solidFill>
          <a:ln w="8467">
            <a:solidFill>
              <a:srgbClr val="DCE6EE"/>
            </a:solidFill>
            <a:prstDash val="solid"/>
          </a:ln>
          <a:effectLst>
            <a:outerShdw sx="100000" sy="100000" kx="0" ky="0" algn="bl" rotWithShape="0" blurRad="247650" dist="76200" dir="5400000">
              <a:srgbClr val="0E2C4A">
                <a:alpha val="9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rcRect l="-9268" r="-9268" t="0" b="0"/>
          <a:stretch/>
        </p:blipFill>
        <p:spPr>
          <a:xfrm>
            <a:off x="6416807" y="2704042"/>
            <a:ext cx="10872126" cy="6111875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76300" y="9243483"/>
            <a:ext cx="16535400" cy="9525"/>
          </a:xfrm>
          <a:prstGeom prst="rect">
            <a:avLst/>
          </a:prstGeom>
          <a:solidFill>
            <a:srgbClr val="DCE6EE"/>
          </a:solidFill>
          <a:ln/>
        </p:spPr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9445625"/>
            <a:ext cx="548481" cy="28575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438974" y="9423400"/>
            <a:ext cx="3269999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5" kern="0" dirty="0">
                <a:solidFill>
                  <a:srgbClr val="8FA3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E2C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914400"/>
            <a:ext cx="914400" cy="57150"/>
          </a:xfrm>
          <a:prstGeom prst="rect">
            <a:avLst/>
          </a:prstGeom>
          <a:solidFill>
            <a:srgbClr val="1F85D3"/>
          </a:solidFill>
          <a:ln/>
        </p:spPr>
      </p:sp>
      <p:sp>
        <p:nvSpPr>
          <p:cNvPr id="3" name="Text 1"/>
          <p:cNvSpPr/>
          <p:nvPr/>
        </p:nvSpPr>
        <p:spPr>
          <a:xfrm>
            <a:off x="1047750" y="1257300"/>
            <a:ext cx="15716250" cy="7504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625"/>
              </a:lnSpc>
              <a:buNone/>
            </a:pPr>
            <a:r>
              <a:rPr lang="en-US" sz="5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system from appointment to departure</a:t>
            </a:r>
            <a:endParaRPr lang="en-US" sz="5100" dirty="0"/>
          </a:p>
        </p:txBody>
      </p:sp>
      <p:sp>
        <p:nvSpPr>
          <p:cNvPr id="4" name="Text 2"/>
          <p:cNvSpPr/>
          <p:nvPr/>
        </p:nvSpPr>
        <p:spPr>
          <a:xfrm>
            <a:off x="1047750" y="2255441"/>
            <a:ext cx="13735050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154"/>
              </a:lnSpc>
              <a:buNone/>
            </a:pPr>
            <a:r>
              <a:rPr lang="en-US" sz="2250" dirty="0">
                <a:solidFill>
                  <a:srgbClr val="9FC4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Yard, dock, floor, staging, outbound and exceptions share one model, so every pallet traces back to the ASN line it arrived on and forward to the load it left on.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1047750" y="3817541"/>
            <a:ext cx="549021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THE FLOOR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47750" y="4325541"/>
            <a:ext cx="5140833" cy="11981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446"/>
              </a:lnSpc>
              <a:buNone/>
            </a:pPr>
            <a:r>
              <a:rPr lang="en-US" sz="210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Scan-first execution, sticky context and one-action state changes, designed for a handheld and a moving dock.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6648450" y="3817541"/>
            <a:ext cx="549021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GOVERNED BY CONFIGURATION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6648450" y="4325541"/>
            <a:ext cx="5140833" cy="11981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446"/>
              </a:lnSpc>
              <a:buNone/>
            </a:pPr>
            <a:r>
              <a:rPr lang="en-US" sz="210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Door rules, capacity protection, scan enforcement, authority limits and alert routing all change without a release.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2249150" y="3817541"/>
            <a:ext cx="5490210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1F8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PROVABLE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12249150" y="4325541"/>
            <a:ext cx="5140833" cy="11981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446"/>
              </a:lnSpc>
              <a:buNone/>
            </a:pPr>
            <a:r>
              <a:rPr lang="en-US" sz="210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audit trail, chain of custody, exception case files and KPI definitions your customers can be shown.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1047750" y="8818033"/>
            <a:ext cx="161925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1047750" y="9131300"/>
            <a:ext cx="1918692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Ops Global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14058371" y="9131300"/>
            <a:ext cx="3500067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9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E2C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914400"/>
            <a:ext cx="1732624" cy="9144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0" y="914400"/>
            <a:ext cx="1732624" cy="9144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047750" y="4076965"/>
            <a:ext cx="914400" cy="57150"/>
          </a:xfrm>
          <a:prstGeom prst="rect">
            <a:avLst/>
          </a:prstGeom>
          <a:solidFill>
            <a:srgbClr val="1F85D3"/>
          </a:solidFill>
          <a:ln/>
        </p:spPr>
      </p:sp>
      <p:sp>
        <p:nvSpPr>
          <p:cNvPr id="5" name="Text 2"/>
          <p:cNvSpPr/>
          <p:nvPr/>
        </p:nvSpPr>
        <p:spPr>
          <a:xfrm>
            <a:off x="1047750" y="4457965"/>
            <a:ext cx="17811750" cy="9181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1184"/>
              </a:lnSpc>
              <a:buNone/>
            </a:pPr>
            <a:r>
              <a:rPr lang="en-US" sz="6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</a:t>
            </a:r>
            <a:endParaRPr lang="en-US" sz="6600" dirty="0"/>
          </a:p>
        </p:txBody>
      </p:sp>
      <p:sp>
        <p:nvSpPr>
          <p:cNvPr id="6" name="Text 3"/>
          <p:cNvSpPr/>
          <p:nvPr/>
        </p:nvSpPr>
        <p:spPr>
          <a:xfrm>
            <a:off x="1047750" y="5661819"/>
            <a:ext cx="3752982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047750" y="6112669"/>
            <a:ext cx="3752982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Toronto, Ontario, Canada</a:t>
            </a:r>
            <a:endParaRPr lang="en-US" sz="2550" dirty="0"/>
          </a:p>
        </p:txBody>
      </p:sp>
      <p:sp>
        <p:nvSpPr>
          <p:cNvPr id="8" name="Text 5"/>
          <p:cNvSpPr/>
          <p:nvPr/>
        </p:nvSpPr>
        <p:spPr>
          <a:xfrm>
            <a:off x="5602552" y="5661819"/>
            <a:ext cx="2593763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5602552" y="6112669"/>
            <a:ext cx="2593763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 (416) 402-4551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9103519" y="5661819"/>
            <a:ext cx="4160586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180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9103519" y="6112669"/>
            <a:ext cx="416058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E6F0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miguel@flowopsglobal.com</a:t>
            </a:r>
            <a:endParaRPr lang="en-US" sz="2550" dirty="0"/>
          </a:p>
        </p:txBody>
      </p:sp>
      <p:sp>
        <p:nvSpPr>
          <p:cNvPr id="12" name="Shape 9"/>
          <p:cNvSpPr/>
          <p:nvPr/>
        </p:nvSpPr>
        <p:spPr>
          <a:xfrm>
            <a:off x="1047750" y="8818033"/>
            <a:ext cx="16192500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1047750" y="9131300"/>
            <a:ext cx="2256737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flowopsglobal.com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14058371" y="9131300"/>
            <a:ext cx="3500067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8" kern="0" dirty="0">
                <a:solidFill>
                  <a:srgbClr val="7FA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Cross-Dock Operating System</a:t>
            </a:r>
            <a:endParaRPr lang="en-US" sz="1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2026-07-29T23:30:33Z</dcterms:created>
  <dcterms:modified xsi:type="dcterms:W3CDTF">2026-07-29T23:30:33Z</dcterms:modified>
</cp:coreProperties>
</file>