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platform framing: one connected system for transportation operations.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dashboard is the daily home screen: operations, fleet, and exceptions in one 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Customer master data is the anchor record for tenders, loads, contracts and rates.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Tender intake and evaluation: capacity is checked before anyone commits.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Capacity commitments are what make automated tender matching possible.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Loads is the execution workspace dispatchers live in all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event timeline is the audit trail customers and compliance teams ask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Dispatch board plus guided assignment: the system ranks who can legally take the load.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Driver records carry the compliance data that gates dispatch eligibility.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asset record carries specs, compliance, cost and utilization.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Trailers are tracked as their own pool, with standardized equipment types.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Equipment type configuration is the master data behind load planning validation.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for CFO-type buyers: replacement scoring and capital planning.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Lanes are the shared backbone for tendering, capacity and rating.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Contracts hold the commitments the operation is measured against.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Rating turns lane and equipment data into automatic freight charges.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LTL tariffs, fuel indexes and accessorials complete the pricing picture.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Maintenance closes the loop: out-of-service equipment cannot be dispatched.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ask: a working session on their lanes and fleet.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C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14400"/>
            <a:ext cx="1732576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0" y="914400"/>
            <a:ext cx="1732576" cy="9144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47750" y="3698406"/>
            <a:ext cx="914400" cy="57150"/>
          </a:xfrm>
          <a:prstGeom prst="rect">
            <a:avLst/>
          </a:prstGeom>
          <a:solidFill>
            <a:srgbClr val="1F85D3"/>
          </a:solidFill>
          <a:ln/>
        </p:spPr>
      </p:sp>
      <p:sp>
        <p:nvSpPr>
          <p:cNvPr id="5" name="Text 2"/>
          <p:cNvSpPr/>
          <p:nvPr/>
        </p:nvSpPr>
        <p:spPr>
          <a:xfrm>
            <a:off x="1047750" y="4079406"/>
            <a:ext cx="13735050" cy="20985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683"/>
              </a:lnSpc>
              <a:buNone/>
            </a:pPr>
            <a:r>
              <a:rPr lang="en-US" sz="7800" b="1" spc="-112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System</a:t>
            </a:r>
            <a:endParaRPr lang="en-US" sz="7800" dirty="0"/>
          </a:p>
        </p:txBody>
      </p:sp>
      <p:sp>
        <p:nvSpPr>
          <p:cNvPr id="6" name="Text 3"/>
          <p:cNvSpPr/>
          <p:nvPr/>
        </p:nvSpPr>
        <p:spPr>
          <a:xfrm>
            <a:off x="1047750" y="6463687"/>
            <a:ext cx="12363450" cy="5266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562"/>
              </a:lnSpc>
              <a:buNone/>
            </a:pPr>
            <a:r>
              <a:rPr lang="en-US" sz="2850" dirty="0">
                <a:solidFill>
                  <a:srgbClr val="9FC4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 transportation operations through one connected platform</a:t>
            </a:r>
            <a:endParaRPr lang="en-US" sz="2850" dirty="0"/>
          </a:p>
        </p:txBody>
      </p:sp>
      <p:sp>
        <p:nvSpPr>
          <p:cNvPr id="7" name="Shape 4"/>
          <p:cNvSpPr/>
          <p:nvPr/>
        </p:nvSpPr>
        <p:spPr>
          <a:xfrm>
            <a:off x="1047750" y="8821882"/>
            <a:ext cx="161925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1047750" y="9133609"/>
            <a:ext cx="1918573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Ops Global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5317066" y="9133609"/>
            <a:ext cx="2115503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Overview</a:t>
            </a:r>
            <a:endParaRPr lang="en-US" sz="1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Control Tower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operational visibility across transportation execution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649200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Centralized visibility across every active load in the network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535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29733"/>
            <a:ext cx="575333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lifecycle tracked from creation through delivery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867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744083"/>
            <a:ext cx="690788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breakdown of created, assigned, dispatched, in-transit and delivered loads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7156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591808"/>
            <a:ext cx="518076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Tractor, trailer and driver availability at a glance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2299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5106158"/>
            <a:ext cx="579417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 capacity and active reservations in a single view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7443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620508"/>
            <a:ext cx="690788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exceptions surfaced instantly: breakdowns, inspections, documents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65920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6468233"/>
            <a:ext cx="627804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 Activity feed logs load, rate and fuel index changes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71064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982583"/>
            <a:ext cx="555081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Timestamped events provide a complete audit trail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76207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7496933"/>
            <a:ext cx="617279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Drill down from any tile into detailed operational metrics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81351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8011283"/>
            <a:ext cx="662106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Supports proactive decisions on utilization and service levels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40103" r="-40103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44824" r="-44824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Management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master profile for every customer organization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532173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profile of the selected customer organization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21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58308"/>
            <a:ext cx="597562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name, system-generated ID and active status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9250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801233"/>
            <a:ext cx="689324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master data including type, legal name and effective dates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4679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344158"/>
            <a:ext cx="563153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Billing email, billing terms, credit limit and currency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010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887083"/>
            <a:ext cx="668155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Organization roles added or removed directly from the profile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5538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430008"/>
            <a:ext cx="732663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identifiers match inbound transactions from other systems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60967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5972933"/>
            <a:ext cx="544913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 action updates customer master data in place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6396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515858"/>
            <a:ext cx="683942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 show associated tenders, loads, contracts and rates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354507" y="2715383"/>
            <a:ext cx="9057193" cy="6172308"/>
          </a:xfrm>
          <a:prstGeom prst="roundRect">
            <a:avLst>
              <a:gd name="adj" fmla="val 1543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-3346" r="-3346" t="0" b="0"/>
          <a:stretch/>
        </p:blipFill>
        <p:spPr>
          <a:xfrm>
            <a:off x="8475735" y="2836610"/>
            <a:ext cx="8814738" cy="5929854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Tender Management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Digitized tender creation, tracking and execution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665202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Centralized workspace for all inbound transportation tenders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535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29733"/>
            <a:ext cx="724138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and filter by number, customer, lane, equipment and status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867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744083"/>
            <a:ext cx="697623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Customer, lane, equipment type and freight rate on every record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3822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258433"/>
            <a:ext cx="690788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and fleet capacity evaluated automatically before acceptance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2299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5106158"/>
            <a:ext cx="723781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 matching status flags tenders needing operational review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7443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620508"/>
            <a:ext cx="690133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Route, Equipment, Schedule, Freight, Capacity and History tabs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62586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6134858"/>
            <a:ext cx="630686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Accept, reject or transmit tenders from a single workspace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7730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649208"/>
            <a:ext cx="622506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visibility maintained across the tender lifecycle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72873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7163558"/>
            <a:ext cx="693979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Streamlined tender-to-load conversion with fewer manual steps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78017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7677908"/>
            <a:ext cx="684847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Improves planning accuracy and standardizes decision-making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49200" r="-49200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7060" r="-7060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 Management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Lane and equipment capacity commitments in one register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690788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management of carrier and equipment capacity commitments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6869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563108"/>
            <a:ext cx="617410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Lane-specific availability defined with planning windows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2012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4077458"/>
            <a:ext cx="706659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codes and supported types associated with each lane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7156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591808"/>
            <a:ext cx="632305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Effective dates establish when capacity becomes available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2299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5106158"/>
            <a:ext cx="662428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Total, committed and remaining capacity tracked in real time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7443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620508"/>
            <a:ext cx="637008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Consumption monitored against predefined commitments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62586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6134858"/>
            <a:ext cx="639163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 and destination shown for every transportation lane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7730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649208"/>
            <a:ext cx="568273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and filter capacity by lane or equipment type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72873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7163558"/>
            <a:ext cx="671119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Feeds automated capacity matching during tender evaluation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78017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7677908"/>
            <a:ext cx="696670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Improves planning accuracy, utilization and execution efficiency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6203" r="-6203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39301" r="-39301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Loads Management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load, from creation to delivery, in one workspace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599348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Centralized operational view of all transportation loads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535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29733"/>
            <a:ext cx="626423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and filter by load number, customer, lane or status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867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744083"/>
            <a:ext cx="690788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Statuses tracked across Created, Dispatched, Delivered and Cancelled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7156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591808"/>
            <a:ext cx="649997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Customer, lane, origin, destination and assigned equipment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2299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5106158"/>
            <a:ext cx="602908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Scheduled pickup, delivery and freight rate information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7443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620508"/>
            <a:ext cx="632364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Transportation rate applied and freight charges calculated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62586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6134858"/>
            <a:ext cx="704742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Multi-stop routes visualized with pickup and delivery sequencing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7730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649208"/>
            <a:ext cx="662094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completion and departure status monitored in real time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72873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7163558"/>
            <a:ext cx="596872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Stops added, edited and managed from a single screen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78017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7677908"/>
            <a:ext cx="599694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identification of shipment exceptions and delays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52280" r="-52280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40273" r="-40273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Execution Timeline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Assignment detail and chronological event history for every load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578489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origin and destination address information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21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58308"/>
            <a:ext cx="629983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Driver, tractor and trailer assignment details per shipment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9250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801233"/>
            <a:ext cx="614755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Assignment, dispatch and creation timestamps recorded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4679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344158"/>
            <a:ext cx="600860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Chronological event timeline maintained for every load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010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887083"/>
            <a:ext cx="656153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Operational milestones and delivery confirmations captured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5538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430008"/>
            <a:ext cx="620375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event entry supports real-time shipment updates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60967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5972933"/>
            <a:ext cx="626376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shipment traceability through complete event history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6396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515858"/>
            <a:ext cx="622732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Accurate audit trails for compliance and customer service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354507" y="2715383"/>
            <a:ext cx="9057193" cy="6172308"/>
          </a:xfrm>
          <a:prstGeom prst="roundRect">
            <a:avLst>
              <a:gd name="adj" fmla="val 1543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8301" b="-18301"/>
          <a:stretch/>
        </p:blipFill>
        <p:spPr>
          <a:xfrm>
            <a:off x="8475735" y="2836610"/>
            <a:ext cx="8814738" cy="5929854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 Management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visual board with guided, rules-based resource assignment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729126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 board organized by Unassigned, Assigned and Dispatched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535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29733"/>
            <a:ext cx="584323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Drivers, tractors and trailers assigned directly to loads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867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744083"/>
            <a:ext cx="586549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Kanban interface shows dispatch progress in real time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3822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258433"/>
            <a:ext cx="649307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Loads awaiting resource assignment identified immediately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48966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772783"/>
            <a:ext cx="732436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Eligible drivers ranked automatically by configurable business rules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4109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287133"/>
            <a:ext cx="665059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qualifications, licensing and Hours of Service validated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59253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5801483"/>
            <a:ext cx="649712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compatibility verified before assets are assigned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4396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315833"/>
            <a:ext cx="627006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Unavailable equipment and mismatches flagged instantly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69540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6830183"/>
            <a:ext cx="658820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trailer selection supports flexible dispatch planning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74683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7344533"/>
            <a:ext cx="613469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 fleet and driver utilization with less manual effort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10265" r="-10265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71989" r="-71989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WORKFORCE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Management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registry for driver identity, licensing and availability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543556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Centralized registry for the entire driver workforce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535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29733"/>
            <a:ext cx="631638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Profiles, employment type and contact details maintained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867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744083"/>
            <a:ext cx="633876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license number, class and jurisdiction tracked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3822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258433"/>
            <a:ext cx="667023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Expiration dates monitored to support regulatory compliance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48966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772783"/>
            <a:ext cx="591359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availability and assignment status per driver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4109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287133"/>
            <a:ext cx="671714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Drivers associated with home terminal and operating location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59253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5801483"/>
            <a:ext cx="658891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Company, owner-operator and contractor models supported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4396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315833"/>
            <a:ext cx="651557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Hours of Service recorded with driving, shift and cycle hours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69540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6830183"/>
            <a:ext cx="583203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and filter by name, employment type or status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74683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7344533"/>
            <a:ext cx="71653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Improves utilization, compliance and dispatch eligibility decisions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17213" r="-17213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43373" r="-43373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Asset Management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lifecycle visibility for tractors and transportation assets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600575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Centralized fleet registry for tractors, trailers and assets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535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29733"/>
            <a:ext cx="537043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unit number, VIN, make, model or class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867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744083"/>
            <a:ext cx="733484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records covering type, year, ownership and specifications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3822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258433"/>
            <a:ext cx="657403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Registration details, license plates and terminal assignments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48966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772783"/>
            <a:ext cx="564773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and real-time assignment availability tracked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4109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287133"/>
            <a:ext cx="551438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Owned and third-party fleet assets both supported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59253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5801483"/>
            <a:ext cx="690788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Compliance, inspections, preventive maintenance and breakdowns monitored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7730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649208"/>
            <a:ext cx="658046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Reservations and availability managed for dispatch planning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72873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7163558"/>
            <a:ext cx="616565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Fuel, toll, tire and maintenance records held in one place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78017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7677908"/>
            <a:ext cx="633222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 measure equipment utilization and performance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10655" r="-10655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42575" r="-42575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Trailer Management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Trailer inventory and standardized equipment classifications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446401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Centralized registry for every trailer asset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535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29733"/>
            <a:ext cx="640949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and filter by unit number, VIN, make, model or class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867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744083"/>
            <a:ext cx="627507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Specifications maintained for type, make, model and year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3822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258433"/>
            <a:ext cx="621077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Ownership status tracked across owned and leased fleets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48966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772783"/>
            <a:ext cx="550949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trailer availability and assignment status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4109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287133"/>
            <a:ext cx="618029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Rapid trailer selection during load planning and dispatch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59253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5801483"/>
            <a:ext cx="527804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Standardized equipment codes and descriptions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4396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315833"/>
            <a:ext cx="561153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classified by trailer and vehicle category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69540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6830183"/>
            <a:ext cx="671976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Dry Van, Reefer, Flatbed and Conestoga equipment supported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74683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7344533"/>
            <a:ext cx="674203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Consistent equipment matching across planning and dispatch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7544" r="-7544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21284" r="-21284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Type Configuration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Standardized equipment definitions with capacity and dimensional limits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690788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codes, names, categories and status configured centrally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7155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591683"/>
            <a:ext cx="685240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weight, volume and dimensional constraints defined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2584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4134608"/>
            <a:ext cx="532530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Length, width and height specifications captured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8013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677533"/>
            <a:ext cx="653343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Configurable units of measure for all equipment dimensions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3442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5220458"/>
            <a:ext cx="637948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and inactive equipment type definitions maintained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887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763383"/>
            <a:ext cx="654581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Accurate equipment matching during planning and dispatch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64301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6306308"/>
            <a:ext cx="623982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planning validated against capacity and dimensions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9730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849233"/>
            <a:ext cx="665273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Consistent equipment definitions across the whole operation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354507" y="2715383"/>
            <a:ext cx="9057193" cy="6172308"/>
          </a:xfrm>
          <a:prstGeom prst="roundRect">
            <a:avLst>
              <a:gd name="adj" fmla="val 1543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3695" b="-23695"/>
          <a:stretch/>
        </p:blipFill>
        <p:spPr>
          <a:xfrm>
            <a:off x="8475735" y="2836610"/>
            <a:ext cx="8814738" cy="5929854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 Analytics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Replacement scoring and asset health for capital planning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64745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dashboard for fleet performance and asset health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821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58308"/>
            <a:ext cx="690788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Replacement candidates analyzed using configurable scoring metrics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2584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4134608"/>
            <a:ext cx="737473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Assets ranked by operational performance and replacement priority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8013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677533"/>
            <a:ext cx="690788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Age, cost per mile, breakdown history and Weeks Out of Service tracked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6776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5553833"/>
            <a:ext cx="585025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Assets categorized as Retain, Monitor or Replace Soon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2205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6096758"/>
            <a:ext cx="730841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Underperforming assets identified for maintenance or replacement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67635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6639683"/>
            <a:ext cx="610314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Supports data-driven investment and lifecycle decisions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73064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7182608"/>
            <a:ext cx="630638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Strengthens capital planning with actionable fleet metrics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354507" y="2715383"/>
            <a:ext cx="9057193" cy="6172308"/>
          </a:xfrm>
          <a:prstGeom prst="roundRect">
            <a:avLst>
              <a:gd name="adj" fmla="val 1543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0684" b="-20684"/>
          <a:stretch/>
        </p:blipFill>
        <p:spPr>
          <a:xfrm>
            <a:off x="8475735" y="2836610"/>
            <a:ext cx="8814738" cy="5929854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Lane Management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Standardized shipping corridors shared across the platform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592943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Centralized repository for lanes and shipping corridors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535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29733"/>
            <a:ext cx="592169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Standardized origin-to-destination lane configurations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867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744083"/>
            <a:ext cx="603146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Lane codes, names, descriptions and status maintained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3822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258433"/>
            <a:ext cx="621899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Country, state, city and postal code captured per location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48966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772783"/>
            <a:ext cx="480762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and filter lanes by code or lane name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4109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287133"/>
            <a:ext cx="658260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and inactive status maintained for operational control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59253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5801483"/>
            <a:ext cx="713946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Lane definitions shared by tender, capacity and rate management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4396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315833"/>
            <a:ext cx="700968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Consistent routing for tendering, capacity planning and dispatch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69540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6830183"/>
            <a:ext cx="643592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 maintained through centralized administration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74683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7344533"/>
            <a:ext cx="668452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Improves routing consistency and network planning accuracy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14997" r="-14997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40810" r="-40810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 Management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agreements, service levels and lane commitments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533019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customer contracts held in one centralized list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535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29733"/>
            <a:ext cx="584561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filter for active, expired, future and other states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867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744083"/>
            <a:ext cx="682621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derived automatically from effective start and end dates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3822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258433"/>
            <a:ext cx="729376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 number, customer, agreement type and date range shown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48966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772783"/>
            <a:ext cx="558605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Currency and payment terms recorded per contract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4109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287133"/>
            <a:ext cx="681751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levels defined with on-time pickup and delivery targets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59253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5801483"/>
            <a:ext cx="618482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 response-time requirements captured for tenders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4396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315833"/>
            <a:ext cx="690788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commitments recorded with trailer type and weekly volume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728738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7163558"/>
            <a:ext cx="649093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Liability terms, document obligations and signatures stored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7801733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7677908"/>
            <a:ext cx="646616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Committed lanes listed with mode, volume and transit time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11357" r="-11357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46801" r="-46801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Rating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sheets that price freight automatically at load planning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565713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Centralized repository for transportation rate sheets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535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29733"/>
            <a:ext cx="584823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Lane- and equipment-specific freight rates configured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867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744083"/>
            <a:ext cx="671679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Rates defined by origin, destination, equipment type and lane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3822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258433"/>
            <a:ext cx="482798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Per-mile and flat pricing methods supported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48966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772783"/>
            <a:ext cx="585287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Minimum charges configured to enforce pricing policy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4109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287133"/>
            <a:ext cx="540793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fuel surcharge programs applied to rates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59253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5801483"/>
            <a:ext cx="588180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City- and state-level pricing for greater rating accuracy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4396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315833"/>
            <a:ext cx="674393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 charges calculated automatically during load planning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69540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6830183"/>
            <a:ext cx="601075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rate schedules maintained through one interface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74683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7344533"/>
            <a:ext cx="660499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Standardizes pricing across customers, lanes and equipment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6120" r="-6120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39730" r="-39730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LTL Tariffs, Fuel and Accessorials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Class-based tariffs, index-driven fuel and accessorial charges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606647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LTL tariff schedules managed with freight classifications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535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29733"/>
            <a:ext cx="614731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Rates configured by NMFC freight class and weight break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867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744083"/>
            <a:ext cx="701587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Hundredweight pricing supported across multiple weight ranges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3822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258433"/>
            <a:ext cx="605504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Tariff discounts and absolute minimum charges defined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48966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772783"/>
            <a:ext cx="646783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specific matching tariff applied automatically at rating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4109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287133"/>
            <a:ext cx="647723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Fuel surcharge tables driven by published fuel price indexes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59253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5801483"/>
            <a:ext cx="512349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Surcharges recalculated as index prices change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4396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315833"/>
            <a:ext cx="599134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Accessorials defined for detention, layover and stop-off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69540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6830183"/>
            <a:ext cx="682847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time, charge limits and customer-specific rules configured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74683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7344533"/>
            <a:ext cx="657665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Automates LTL calculations to streamline quoting and billing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28516" r="-28516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45578" r="-45578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2441"/>
            <a:ext cx="18188940" cy="65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89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Maintenance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2968"/>
            <a:ext cx="18188940" cy="4114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Preventive schedules, work orders, inspections and breakdowns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8392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114425" y="2715383"/>
            <a:ext cx="636889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dashboard for preventive maintenance and repairs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3535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114425" y="3229733"/>
            <a:ext cx="584704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Upcoming and overdue schedules monitored by asset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38679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25" y="3744083"/>
            <a:ext cx="623220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Due dates driven by time or configurable service intervals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3822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114425" y="4258433"/>
            <a:ext cx="699516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 work automatically updates future service schedules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48966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114425" y="4772783"/>
            <a:ext cx="708433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work orders tracked with status, vendor and estimated cost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4109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114425" y="5287133"/>
            <a:ext cx="682359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Out-of-service equipment blocked from dispatch until repaired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876300" y="59253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8" name="Text 16"/>
          <p:cNvSpPr/>
          <p:nvPr/>
        </p:nvSpPr>
        <p:spPr>
          <a:xfrm>
            <a:off x="1114425" y="5801483"/>
            <a:ext cx="735258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Failed inspections, defect severity and corrective actions monitored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876300" y="64396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0" name="Text 18"/>
          <p:cNvSpPr/>
          <p:nvPr/>
        </p:nvSpPr>
        <p:spPr>
          <a:xfrm>
            <a:off x="1114425" y="6315833"/>
            <a:ext cx="670429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Breakdowns logged with fault details, location and repair cost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876300" y="695400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2" name="Text 20"/>
          <p:cNvSpPr/>
          <p:nvPr/>
        </p:nvSpPr>
        <p:spPr>
          <a:xfrm>
            <a:off x="1114425" y="6830183"/>
            <a:ext cx="6362462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Customers notified of delays caused by equipment failures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876300" y="7468358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24" name="Text 22"/>
          <p:cNvSpPr/>
          <p:nvPr/>
        </p:nvSpPr>
        <p:spPr>
          <a:xfrm>
            <a:off x="1114425" y="7344533"/>
            <a:ext cx="571666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39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Reduces unplanned downtime and extends asset life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8354507" y="2715383"/>
            <a:ext cx="9057193" cy="2990850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rcRect l="-43435" r="-43435" t="0" b="0"/>
          <a:stretch/>
        </p:blipFill>
        <p:spPr>
          <a:xfrm>
            <a:off x="8475735" y="2836610"/>
            <a:ext cx="8814738" cy="27483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354507" y="5896733"/>
            <a:ext cx="9057193" cy="2990958"/>
          </a:xfrm>
          <a:prstGeom prst="roundRect">
            <a:avLst>
              <a:gd name="adj" fmla="val 3185"/>
            </a:avLst>
          </a:prstGeom>
          <a:solidFill>
            <a:srgbClr val="FFFFFF"/>
          </a:solidFill>
          <a:ln w="692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rcRect l="-44767" r="-44767" t="0" b="0"/>
          <a:stretch/>
        </p:blipFill>
        <p:spPr>
          <a:xfrm>
            <a:off x="8475735" y="6017960"/>
            <a:ext cx="8814738" cy="2748504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876300" y="9230591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7934"/>
            <a:ext cx="548553" cy="28575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3334676" y="9428019"/>
            <a:ext cx="4484727" cy="3636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E2C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14400"/>
            <a:ext cx="1732576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0" y="914400"/>
            <a:ext cx="1732576" cy="9144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47750" y="4076592"/>
            <a:ext cx="914400" cy="57150"/>
          </a:xfrm>
          <a:prstGeom prst="rect">
            <a:avLst/>
          </a:prstGeom>
          <a:solidFill>
            <a:srgbClr val="1F85D3"/>
          </a:solidFill>
          <a:ln/>
        </p:spPr>
      </p:sp>
      <p:sp>
        <p:nvSpPr>
          <p:cNvPr id="5" name="Text 2"/>
          <p:cNvSpPr/>
          <p:nvPr/>
        </p:nvSpPr>
        <p:spPr>
          <a:xfrm>
            <a:off x="1047750" y="4457592"/>
            <a:ext cx="17811750" cy="918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750"/>
              </a:lnSpc>
              <a:buNone/>
            </a:pPr>
            <a:r>
              <a:rPr lang="en-US" sz="6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6600" dirty="0"/>
          </a:p>
        </p:txBody>
      </p:sp>
      <p:sp>
        <p:nvSpPr>
          <p:cNvPr id="6" name="Text 3"/>
          <p:cNvSpPr/>
          <p:nvPr/>
        </p:nvSpPr>
        <p:spPr>
          <a:xfrm>
            <a:off x="1047750" y="5661530"/>
            <a:ext cx="3752969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047750" y="6110071"/>
            <a:ext cx="3752969" cy="5022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Toronto, Ontario, Canada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5602540" y="5661530"/>
            <a:ext cx="2593777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5602540" y="6110071"/>
            <a:ext cx="2593777" cy="5022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 (416) 402-4551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9103519" y="5661530"/>
            <a:ext cx="4160639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9103519" y="6110071"/>
            <a:ext cx="4160639" cy="5022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miguel@flowopsglobal.com</a:t>
            </a:r>
            <a:endParaRPr lang="en-US" sz="2550" dirty="0"/>
          </a:p>
        </p:txBody>
      </p:sp>
      <p:sp>
        <p:nvSpPr>
          <p:cNvPr id="12" name="Shape 9"/>
          <p:cNvSpPr/>
          <p:nvPr/>
        </p:nvSpPr>
        <p:spPr>
          <a:xfrm>
            <a:off x="1047750" y="8821882"/>
            <a:ext cx="161925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1047750" y="9133609"/>
            <a:ext cx="2256830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flowopsglobal.com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12877800" y="9133609"/>
            <a:ext cx="4798695" cy="391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Carrier Management Platform</a:t>
            </a:r>
            <a:endParaRPr lang="en-US" sz="1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2026-07-28T00:03:31Z</dcterms:created>
  <dcterms:modified xsi:type="dcterms:W3CDTF">2026-07-28T00:03:31Z</dcterms:modified>
</cp:coreProperties>
</file>